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8" r:id="rId6"/>
    <p:sldId id="291" r:id="rId7"/>
    <p:sldId id="290" r:id="rId8"/>
    <p:sldId id="288" r:id="rId9"/>
    <p:sldId id="289" r:id="rId10"/>
    <p:sldId id="25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8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D93-181B-434D-B516-11848785D8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202B-F9F8-4EC1-8CE7-0128FFC1A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7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D202B-F9F8-4EC1-8CE7-0128FFC1AC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3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9720" y="37090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740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72972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582560" y="1217520"/>
            <a:ext cx="5977800" cy="476964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1582560" y="1217520"/>
            <a:ext cx="5977800" cy="47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96840" y="172800"/>
            <a:ext cx="7149960" cy="247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2972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740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729720" y="37090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29720" y="37090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6740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72972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1582560" y="1217520"/>
            <a:ext cx="5977800" cy="476964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78"/>
          <p:cNvPicPr/>
          <p:nvPr/>
        </p:nvPicPr>
        <p:blipFill>
          <a:blip r:embed="rId2"/>
          <a:stretch/>
        </p:blipFill>
        <p:spPr>
          <a:xfrm>
            <a:off x="1582560" y="1217520"/>
            <a:ext cx="5977800" cy="47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996840" y="172800"/>
            <a:ext cx="7149960" cy="247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72972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6740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29720" y="37090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29720" y="37090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6740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72972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9" name="Рисунок 118"/>
          <p:cNvPicPr/>
          <p:nvPr/>
        </p:nvPicPr>
        <p:blipFill>
          <a:blip r:embed="rId2"/>
          <a:stretch/>
        </p:blipFill>
        <p:spPr>
          <a:xfrm>
            <a:off x="1582560" y="1217520"/>
            <a:ext cx="5977800" cy="476964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2"/>
          <a:stretch/>
        </p:blipFill>
        <p:spPr>
          <a:xfrm>
            <a:off x="1582560" y="1217520"/>
            <a:ext cx="5977800" cy="47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996840" y="172800"/>
            <a:ext cx="7149960" cy="247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2972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476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7400" y="37090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972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7400" y="1217880"/>
            <a:ext cx="374976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9720" y="3709080"/>
            <a:ext cx="7684200" cy="2274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B2B2B2"/>
                </a:solidFill>
                <a:latin typeface="Calibri"/>
              </a:rPr>
              <a:t>30.11.21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EE649CF-8763-417A-8904-34AD5A79CF91}" type="slidenum">
              <a:rPr lang="ru-RU" strike="noStrike">
                <a:solidFill>
                  <a:srgbClr val="B2B2B2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Calibri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729720" y="1217880"/>
            <a:ext cx="7684200" cy="4769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B2B2B2"/>
                </a:solidFill>
                <a:latin typeface="Calibri"/>
              </a:rPr>
              <a:t>30.11.21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F606A56-EF19-418A-A522-22D5EA16D276}" type="slidenum">
              <a:rPr lang="ru-RU" strike="noStrike">
                <a:solidFill>
                  <a:srgbClr val="B2B2B2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996840" y="172800"/>
            <a:ext cx="7149960" cy="533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84360" y="2636640"/>
            <a:ext cx="3599280" cy="9942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8113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B2B2B2"/>
                </a:solidFill>
                <a:latin typeface="Calibri"/>
              </a:rPr>
              <a:t>30.11.21</a:t>
            </a:r>
            <a:endParaRPr/>
          </a:p>
        </p:txBody>
      </p:sp>
      <p:sp>
        <p:nvSpPr>
          <p:cNvPr id="86" name="PlaceHolder 7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CB4969F-406E-4D27-8AEF-6CFEA14ACE77}" type="slidenum">
              <a:rPr lang="ru-RU" strike="noStrike">
                <a:solidFill>
                  <a:srgbClr val="B2B2B2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22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219320" y="3886200"/>
            <a:ext cx="6857640" cy="19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3600" b="1" strike="noStrike" dirty="0">
                <a:solidFill>
                  <a:srgbClr val="FFFFFF"/>
                </a:solidFill>
                <a:latin typeface="Candara"/>
              </a:rPr>
              <a:t>ЛИЦЕЙ ОСНОВАН В 1964 ГОДУ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4000" b="1" strike="noStrike" dirty="0">
                <a:solidFill>
                  <a:srgbClr val="FFFFFF"/>
                </a:solidFill>
                <a:latin typeface="Arial"/>
              </a:rPr>
              <a:t>42</a:t>
            </a:r>
            <a:r>
              <a:rPr lang="ru-RU" sz="3600" b="1" strike="noStrike" dirty="0">
                <a:solidFill>
                  <a:srgbClr val="FFFFFF"/>
                </a:solidFill>
                <a:latin typeface="Candara"/>
              </a:rPr>
              <a:t> КЛАССА  </a:t>
            </a:r>
            <a:r>
              <a:rPr lang="ru-RU" sz="4000" b="1" strike="noStrike" dirty="0" smtClean="0">
                <a:solidFill>
                  <a:srgbClr val="FFFFFF"/>
                </a:solidFill>
                <a:latin typeface="Arial"/>
              </a:rPr>
              <a:t>1292 </a:t>
            </a:r>
            <a:r>
              <a:rPr lang="ru-RU" sz="3600" b="1" strike="noStrike" dirty="0" smtClean="0">
                <a:solidFill>
                  <a:srgbClr val="FFFFFF"/>
                </a:solidFill>
                <a:latin typeface="Candara"/>
              </a:rPr>
              <a:t>УЧАЩИХСЯ</a:t>
            </a:r>
            <a:r>
              <a:rPr lang="ru-RU" sz="3600" b="1" strike="noStrike" dirty="0">
                <a:solidFill>
                  <a:srgbClr val="FFFFFF"/>
                </a:solidFill>
                <a:latin typeface="Candara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strike="noStrike" dirty="0">
                <a:solidFill>
                  <a:srgbClr val="FFFFFF"/>
                </a:solidFill>
                <a:latin typeface="Candara"/>
              </a:rPr>
              <a:t> БОЛЕЕ </a:t>
            </a:r>
            <a:r>
              <a:rPr lang="ru-RU" sz="4000" b="1" strike="noStrike" dirty="0">
                <a:solidFill>
                  <a:srgbClr val="FFFFFF"/>
                </a:solidFill>
                <a:latin typeface="Arial"/>
              </a:rPr>
              <a:t>100</a:t>
            </a:r>
            <a:r>
              <a:rPr lang="ru-RU" sz="3600" b="1" strike="noStrike" dirty="0">
                <a:solidFill>
                  <a:srgbClr val="FFFFFF"/>
                </a:solidFill>
                <a:latin typeface="Candara"/>
              </a:rPr>
              <a:t> СОТРУДНИКОВ </a:t>
            </a:r>
            <a:endParaRPr dirty="0"/>
          </a:p>
        </p:txBody>
      </p:sp>
      <p:sp>
        <p:nvSpPr>
          <p:cNvPr id="162" name="CustomShape 2"/>
          <p:cNvSpPr/>
          <p:nvPr/>
        </p:nvSpPr>
        <p:spPr>
          <a:xfrm>
            <a:off x="190440" y="1371600"/>
            <a:ext cx="8953200" cy="1904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179512" y="685800"/>
            <a:ext cx="8964128" cy="601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ru-RU" sz="3200" b="1" strike="noStrike" dirty="0" smtClean="0">
              <a:solidFill>
                <a:srgbClr val="FFFFFF"/>
              </a:solidFill>
              <a:latin typeface="Arial"/>
            </a:endParaRPr>
          </a:p>
          <a:p>
            <a:pPr algn="ctr"/>
            <a:endParaRPr lang="ru-RU" sz="3200" b="1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ru-RU" sz="3200" b="1" strike="noStrike" smtClean="0">
                <a:solidFill>
                  <a:srgbClr val="FFFFFF"/>
                </a:solidFill>
                <a:latin typeface="Arial"/>
              </a:rPr>
              <a:t>Продолжительность </a:t>
            </a:r>
            <a:r>
              <a:rPr lang="ru-RU" sz="3200" b="1" strike="noStrike" dirty="0">
                <a:solidFill>
                  <a:srgbClr val="FFFFFF"/>
                </a:solidFill>
                <a:latin typeface="Arial"/>
              </a:rPr>
              <a:t>учебного года</a:t>
            </a:r>
            <a:endParaRPr dirty="0"/>
          </a:p>
          <a:p>
            <a:pPr algn="ctr"/>
            <a:r>
              <a:rPr lang="ru-RU" sz="3600" strike="noStrike" dirty="0">
                <a:solidFill>
                  <a:srgbClr val="FFFFFF"/>
                </a:solidFill>
                <a:latin typeface="Calibri"/>
              </a:rPr>
              <a:t>33 учебные недели</a:t>
            </a:r>
            <a:r>
              <a:rPr lang="ru-RU" sz="2400" strike="noStrike" dirty="0">
                <a:solidFill>
                  <a:srgbClr val="FFFFFF"/>
                </a:solidFill>
                <a:latin typeface="Arial"/>
              </a:rPr>
              <a:t>.</a:t>
            </a:r>
            <a:endParaRPr dirty="0"/>
          </a:p>
          <a:p>
            <a:pPr algn="ctr"/>
            <a:endParaRPr dirty="0"/>
          </a:p>
          <a:p>
            <a:pPr algn="ctr"/>
            <a:r>
              <a:rPr lang="ru-RU" sz="2400" b="1" strike="noStrike" dirty="0">
                <a:solidFill>
                  <a:srgbClr val="FFFFFF"/>
                </a:solidFill>
                <a:latin typeface="Arial"/>
              </a:rPr>
              <a:t>Продолжительность каникул в течение учебного года не менее 30 календарных дней</a:t>
            </a:r>
            <a:r>
              <a:rPr lang="ru-RU" sz="2400" strike="noStrike" dirty="0">
                <a:solidFill>
                  <a:srgbClr val="FFFFFF"/>
                </a:solidFill>
                <a:latin typeface="Arial"/>
              </a:rPr>
              <a:t>.</a:t>
            </a:r>
            <a:endParaRPr dirty="0"/>
          </a:p>
          <a:p>
            <a:pPr algn="ctr"/>
            <a:endParaRPr dirty="0"/>
          </a:p>
          <a:p>
            <a:pPr algn="ctr"/>
            <a:r>
              <a:rPr lang="ru-RU" sz="2800" strike="noStrike" dirty="0">
                <a:solidFill>
                  <a:srgbClr val="FFFFFF"/>
                </a:solidFill>
                <a:latin typeface="Arial"/>
              </a:rPr>
              <a:t>В первых классах устанавливаются дополнительные недельные каникулы (в феврале).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r>
              <a:rPr lang="ru-RU" sz="2800" strike="noStrike" dirty="0">
                <a:solidFill>
                  <a:srgbClr val="FFFFFF"/>
                </a:solidFill>
                <a:latin typeface="Arial"/>
              </a:rPr>
              <a:t>Пятидневная учебная неделя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9" name="CustomShape 2"/>
          <p:cNvSpPr/>
          <p:nvPr/>
        </p:nvSpPr>
        <p:spPr>
          <a:xfrm>
            <a:off x="7956720" y="5742360"/>
            <a:ext cx="1115280" cy="1115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854189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04920" y="762120"/>
            <a:ext cx="8762760" cy="423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ru-RU" sz="3200" b="1">
                <a:solidFill>
                  <a:srgbClr val="FFFFFF"/>
                </a:solidFill>
              </a:rPr>
              <a:t>Продолжительность уроков в 1 классе</a:t>
            </a:r>
            <a:endParaRPr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>
                <a:solidFill>
                  <a:srgbClr val="FFFFFF"/>
                </a:solidFill>
              </a:rPr>
              <a:t>35 минут</a:t>
            </a:r>
            <a:endParaRPr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endParaRPr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>
                <a:solidFill>
                  <a:srgbClr val="FFFFFF"/>
                </a:solidFill>
              </a:rPr>
              <a:t>Обучение без домашних заданий </a:t>
            </a:r>
            <a:endParaRPr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>
                <a:solidFill>
                  <a:srgbClr val="FFFFFF"/>
                </a:solidFill>
              </a:rPr>
              <a:t>и </a:t>
            </a:r>
            <a:endParaRPr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>
                <a:solidFill>
                  <a:srgbClr val="FFFFFF"/>
                </a:solidFill>
              </a:rPr>
              <a:t> без бального оценивания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908720"/>
            <a:ext cx="8496944" cy="10801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ПРОГРАММА «ШКОЛА РОССИИ» математика про программе  </a:t>
            </a:r>
            <a:r>
              <a:rPr lang="ru-RU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Л.Г.Петерсон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/>
            </a:r>
            <a:b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Учебный план</a:t>
            </a:r>
            <a:b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72983"/>
              </p:ext>
            </p:extLst>
          </p:nvPr>
        </p:nvGraphicFramePr>
        <p:xfrm>
          <a:off x="1475656" y="2132856"/>
          <a:ext cx="60960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984"/>
                <a:gridCol w="31920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Литературное чтение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Окружающий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Изобразительное искусство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час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251520" y="1217880"/>
            <a:ext cx="3960440" cy="51634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strike="noStrike" dirty="0" smtClean="0">
                <a:solidFill>
                  <a:srgbClr val="FFFFFF"/>
                </a:solidFill>
                <a:latin typeface="Arial"/>
              </a:rPr>
              <a:t>Внеурочная деятельность организуется по направлениям развития личности (спортивно-оздоровительное, духовно- нравственное, социальное, </a:t>
            </a:r>
            <a:r>
              <a:rPr lang="ru-RU" b="1" strike="noStrike" dirty="0" err="1" smtClean="0">
                <a:solidFill>
                  <a:srgbClr val="FFFFFF"/>
                </a:solidFill>
                <a:latin typeface="Arial"/>
              </a:rPr>
              <a:t>общеинтеллектуальное</a:t>
            </a:r>
            <a:r>
              <a:rPr lang="ru-RU" b="1" strike="noStrike" dirty="0" smtClean="0">
                <a:solidFill>
                  <a:srgbClr val="FFFFFF"/>
                </a:solidFill>
                <a:latin typeface="Arial"/>
              </a:rPr>
              <a:t>, общекультурное).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b="1" strike="noStrike" dirty="0" smtClean="0">
                <a:solidFill>
                  <a:srgbClr val="000000"/>
                </a:solidFill>
                <a:latin typeface="Arial"/>
              </a:rPr>
              <a:t>Время, отведенное на внеурочную деятельность, не входит в максимальную недельную образовательную нагрузку обучающихся (в 1-м классе – 21 час).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DEE8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Внеурочная деятельность 
и ее особенности</a:t>
            </a:r>
            <a:endParaRPr lang="ru-RU" dirty="0"/>
          </a:p>
        </p:txBody>
      </p:sp>
      <p:sp>
        <p:nvSpPr>
          <p:cNvPr id="7" name="CustomShape 5"/>
          <p:cNvSpPr>
            <a:spLocks noGrp="1"/>
          </p:cNvSpPr>
          <p:nvPr>
            <p:ph type="body"/>
          </p:nvPr>
        </p:nvSpPr>
        <p:spPr>
          <a:xfrm>
            <a:off x="5148064" y="1052736"/>
            <a:ext cx="3096344" cy="20162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9" name="CustomShape 3"/>
          <p:cNvSpPr/>
          <p:nvPr/>
        </p:nvSpPr>
        <p:spPr>
          <a:xfrm>
            <a:off x="5148064" y="3068960"/>
            <a:ext cx="3096344" cy="18722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4"/>
          <p:cNvSpPr>
            <a:spLocks noGrp="1"/>
          </p:cNvSpPr>
          <p:nvPr>
            <p:ph type="body"/>
          </p:nvPr>
        </p:nvSpPr>
        <p:spPr>
          <a:xfrm>
            <a:off x="5148064" y="4941168"/>
            <a:ext cx="3096344" cy="18722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1" name="CustomShape 6"/>
          <p:cNvSpPr/>
          <p:nvPr/>
        </p:nvSpPr>
        <p:spPr>
          <a:xfrm>
            <a:off x="8244408" y="6093296"/>
            <a:ext cx="899592" cy="76434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146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228600" y="1371600"/>
            <a:ext cx="3504960" cy="26330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"/>
          <p:cNvSpPr/>
          <p:nvPr/>
        </p:nvSpPr>
        <p:spPr>
          <a:xfrm>
            <a:off x="5135760" y="1371600"/>
            <a:ext cx="3616200" cy="26330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3"/>
          <p:cNvSpPr/>
          <p:nvPr/>
        </p:nvSpPr>
        <p:spPr>
          <a:xfrm>
            <a:off x="2959560" y="3984120"/>
            <a:ext cx="3646440" cy="2736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4"/>
          <p:cNvSpPr/>
          <p:nvPr/>
        </p:nvSpPr>
        <p:spPr>
          <a:xfrm>
            <a:off x="7844760" y="5742360"/>
            <a:ext cx="1115280" cy="11152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TextShape 5"/>
          <p:cNvSpPr txBox="1"/>
          <p:nvPr/>
        </p:nvSpPr>
        <p:spPr>
          <a:xfrm>
            <a:off x="838080" y="173160"/>
            <a:ext cx="8305560" cy="430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solidFill>
                  <a:srgbClr val="B7DEE8"/>
                </a:solidFill>
                <a:latin typeface="Candara"/>
              </a:rPr>
              <a:t>В ЛИЦЕЕ </a:t>
            </a:r>
            <a:r>
              <a:rPr lang="ru-RU" sz="2800" b="1" strike="noStrike" dirty="0" smtClean="0">
                <a:solidFill>
                  <a:srgbClr val="B7DEE8"/>
                </a:solidFill>
                <a:latin typeface="Candara"/>
              </a:rPr>
              <a:t>РАБОТАЕТ ГРУППА </a:t>
            </a:r>
            <a:r>
              <a:rPr lang="ru-RU" sz="2800" b="1" strike="noStrike" dirty="0">
                <a:solidFill>
                  <a:srgbClr val="B7DEE8"/>
                </a:solidFill>
                <a:latin typeface="Candara"/>
              </a:rPr>
              <a:t>ПРОДЛЕННОГО ДНЯ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63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387000" y="0"/>
            <a:ext cx="4896360" cy="712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2"/>
          <p:cNvSpPr/>
          <p:nvPr/>
        </p:nvSpPr>
        <p:spPr>
          <a:xfrm>
            <a:off x="4750200" y="0"/>
            <a:ext cx="635040" cy="712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3"/>
          <p:cNvSpPr/>
          <p:nvPr/>
        </p:nvSpPr>
        <p:spPr>
          <a:xfrm>
            <a:off x="4940640" y="0"/>
            <a:ext cx="3933000" cy="712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3796200" y="411480"/>
            <a:ext cx="1584720" cy="9079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5"/>
          <p:cNvSpPr/>
          <p:nvPr/>
        </p:nvSpPr>
        <p:spPr>
          <a:xfrm>
            <a:off x="70200" y="484560"/>
            <a:ext cx="3178800" cy="238176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6"/>
          <p:cNvSpPr/>
          <p:nvPr/>
        </p:nvSpPr>
        <p:spPr>
          <a:xfrm>
            <a:off x="34920" y="4386240"/>
            <a:ext cx="3250440" cy="243792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7"/>
          <p:cNvSpPr/>
          <p:nvPr/>
        </p:nvSpPr>
        <p:spPr>
          <a:xfrm>
            <a:off x="6027480" y="417600"/>
            <a:ext cx="3097800" cy="23223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8"/>
          <p:cNvSpPr/>
          <p:nvPr/>
        </p:nvSpPr>
        <p:spPr>
          <a:xfrm>
            <a:off x="5890320" y="4386240"/>
            <a:ext cx="3239640" cy="243036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9"/>
          <p:cNvSpPr/>
          <p:nvPr/>
        </p:nvSpPr>
        <p:spPr>
          <a:xfrm>
            <a:off x="2700360" y="2060280"/>
            <a:ext cx="3958920" cy="2970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0"/>
          <p:cNvSpPr/>
          <p:nvPr/>
        </p:nvSpPr>
        <p:spPr>
          <a:xfrm>
            <a:off x="8153280" y="6095880"/>
            <a:ext cx="1115280" cy="111528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969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364040" y="1277280"/>
            <a:ext cx="6755400" cy="1011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2"/>
          <p:cNvSpPr/>
          <p:nvPr/>
        </p:nvSpPr>
        <p:spPr>
          <a:xfrm>
            <a:off x="1635480" y="1484640"/>
            <a:ext cx="618120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3600" strike="noStrike">
                <a:solidFill>
                  <a:srgbClr val="FFFFFF"/>
                </a:solidFill>
                <a:latin typeface="Arial"/>
              </a:rPr>
              <a:t>Администрация лицея №470</a:t>
            </a:r>
            <a:endParaRPr/>
          </a:p>
        </p:txBody>
      </p:sp>
      <p:sp>
        <p:nvSpPr>
          <p:cNvPr id="382" name="CustomShape 3"/>
          <p:cNvSpPr/>
          <p:nvPr/>
        </p:nvSpPr>
        <p:spPr>
          <a:xfrm>
            <a:off x="1235520" y="2889360"/>
            <a:ext cx="6698160" cy="9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3200" b="1" strike="noStrike">
                <a:solidFill>
                  <a:srgbClr val="FFFFFF"/>
                </a:solidFill>
                <a:latin typeface="Arial"/>
              </a:rPr>
              <a:t>тел. для справок: 535-07-94 тел. начальной школы: 534-51-93</a:t>
            </a:r>
            <a:endParaRPr/>
          </a:p>
        </p:txBody>
      </p:sp>
      <p:sp>
        <p:nvSpPr>
          <p:cNvPr id="383" name="CustomShape 4"/>
          <p:cNvSpPr/>
          <p:nvPr/>
        </p:nvSpPr>
        <p:spPr>
          <a:xfrm>
            <a:off x="7956720" y="5742360"/>
            <a:ext cx="1115280" cy="11152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559960" y="290160"/>
            <a:ext cx="4165920" cy="6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7059240" y="260640"/>
            <a:ext cx="2050920" cy="1968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108360" y="260640"/>
            <a:ext cx="2410560" cy="180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754560" y="2706480"/>
            <a:ext cx="3611520" cy="37576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5"/>
          <p:cNvSpPr/>
          <p:nvPr/>
        </p:nvSpPr>
        <p:spPr>
          <a:xfrm>
            <a:off x="1359360" y="6382440"/>
            <a:ext cx="2477520" cy="209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6"/>
          <p:cNvSpPr/>
          <p:nvPr/>
        </p:nvSpPr>
        <p:spPr>
          <a:xfrm>
            <a:off x="684360" y="2636640"/>
            <a:ext cx="3599280" cy="3745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7"/>
          <p:cNvSpPr/>
          <p:nvPr/>
        </p:nvSpPr>
        <p:spPr>
          <a:xfrm>
            <a:off x="684360" y="2636640"/>
            <a:ext cx="3599280" cy="3455280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Candara"/>
              </a:rPr>
              <a:t>Здание начальной школы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ts val="1355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Candara"/>
              </a:rPr>
              <a:t>20 классов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Candara"/>
              </a:rPr>
              <a:t>(</a:t>
            </a:r>
            <a:r>
              <a:rPr lang="ru-RU" sz="3200" b="1" strike="noStrike" dirty="0" smtClean="0">
                <a:solidFill>
                  <a:srgbClr val="FFFFFF"/>
                </a:solidFill>
                <a:latin typeface="Candara"/>
              </a:rPr>
              <a:t>661 чел</a:t>
            </a:r>
            <a:r>
              <a:rPr lang="ru-RU" sz="3200" b="1" strike="noStrike" dirty="0">
                <a:solidFill>
                  <a:srgbClr val="FFFFFF"/>
                </a:solidFill>
                <a:latin typeface="Candara"/>
              </a:rPr>
              <a:t>.)</a:t>
            </a:r>
            <a:endParaRPr dirty="0"/>
          </a:p>
        </p:txBody>
      </p:sp>
      <p:sp>
        <p:nvSpPr>
          <p:cNvPr id="170" name="CustomShape 8"/>
          <p:cNvSpPr/>
          <p:nvPr/>
        </p:nvSpPr>
        <p:spPr>
          <a:xfrm>
            <a:off x="4930200" y="2706480"/>
            <a:ext cx="3611520" cy="37576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9"/>
          <p:cNvSpPr/>
          <p:nvPr/>
        </p:nvSpPr>
        <p:spPr>
          <a:xfrm>
            <a:off x="5591520" y="2810160"/>
            <a:ext cx="3552120" cy="378216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0"/>
          <p:cNvSpPr/>
          <p:nvPr/>
        </p:nvSpPr>
        <p:spPr>
          <a:xfrm>
            <a:off x="4860000" y="2636640"/>
            <a:ext cx="3599280" cy="37458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1"/>
          <p:cNvSpPr/>
          <p:nvPr/>
        </p:nvSpPr>
        <p:spPr>
          <a:xfrm>
            <a:off x="4860000" y="2636640"/>
            <a:ext cx="3599280" cy="3746160"/>
          </a:xfrm>
          <a:custGeom>
            <a:avLst/>
            <a:gdLst/>
            <a:ahLst/>
            <a:cxnLst/>
            <a:rect l="0" t="0" r="r" b="b"/>
            <a:pathLst>
              <a:path w="3599689" h="3745992">
                <a:moveTo>
                  <a:pt x="0" y="0"/>
                </a:moveTo>
                <a:lnTo>
                  <a:pt x="3599688" y="0"/>
                </a:lnTo>
                <a:lnTo>
                  <a:pt x="3599688" y="3745991"/>
                </a:lnTo>
                <a:lnTo>
                  <a:pt x="0" y="3745991"/>
                </a:lnTo>
                <a:lnTo>
                  <a:pt x="0" y="0"/>
                </a:lnTo>
              </a:path>
            </a:pathLst>
          </a:custGeom>
          <a:noFill/>
          <a:ln w="9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2"/>
          <p:cNvSpPr/>
          <p:nvPr/>
        </p:nvSpPr>
        <p:spPr>
          <a:xfrm>
            <a:off x="5748480" y="2929320"/>
            <a:ext cx="1822680" cy="343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Candara"/>
              </a:rPr>
              <a:t>Здание основной и средней школы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ts val="1355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Candara"/>
              </a:rPr>
              <a:t>22 класс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strike="noStrike" dirty="0" smtClean="0">
                <a:solidFill>
                  <a:srgbClr val="FFFFFF"/>
                </a:solidFill>
                <a:latin typeface="Candara"/>
              </a:rPr>
              <a:t>(631 </a:t>
            </a:r>
            <a:r>
              <a:rPr lang="ru-RU" sz="3200" b="1" strike="noStrike" dirty="0">
                <a:solidFill>
                  <a:srgbClr val="FFFFFF"/>
                </a:solidFill>
                <a:latin typeface="Candara"/>
              </a:rPr>
              <a:t>чел)</a:t>
            </a:r>
            <a:endParaRPr dirty="0"/>
          </a:p>
        </p:txBody>
      </p:sp>
      <p:sp>
        <p:nvSpPr>
          <p:cNvPr id="175" name="CustomShape 13"/>
          <p:cNvSpPr/>
          <p:nvPr/>
        </p:nvSpPr>
        <p:spPr>
          <a:xfrm>
            <a:off x="8078760" y="5823360"/>
            <a:ext cx="1064880" cy="103428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TextShape 14"/>
          <p:cNvSpPr txBox="1"/>
          <p:nvPr/>
        </p:nvSpPr>
        <p:spPr>
          <a:xfrm>
            <a:off x="2560320" y="172800"/>
            <a:ext cx="4449600" cy="61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4000" b="1" strike="noStrike">
                <a:solidFill>
                  <a:srgbClr val="B7E7FF"/>
                </a:solidFill>
                <a:latin typeface="Candara"/>
              </a:rPr>
              <a:t>РЕОРГАНИЗАЦИЯ </a:t>
            </a:r>
            <a:endParaRPr/>
          </a:p>
        </p:txBody>
      </p:sp>
      <p:sp>
        <p:nvSpPr>
          <p:cNvPr id="177" name="TextShape 15"/>
          <p:cNvSpPr txBox="1"/>
          <p:nvPr/>
        </p:nvSpPr>
        <p:spPr>
          <a:xfrm>
            <a:off x="2484360" y="762120"/>
            <a:ext cx="4175640" cy="121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ru-RU" sz="2800" b="1" strike="noStrike">
                <a:solidFill>
                  <a:srgbClr val="FFFFFF"/>
                </a:solidFill>
                <a:latin typeface="Arial"/>
              </a:rPr>
              <a:t>ГБОУ ЛИЦЕЙ № 470   2010/2011 год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348360" y="2781360"/>
            <a:ext cx="1944360" cy="10069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3348360" y="2781360"/>
            <a:ext cx="1944720" cy="1007280"/>
          </a:xfrm>
          <a:custGeom>
            <a:avLst/>
            <a:gdLst/>
            <a:ahLst/>
            <a:cxnLst/>
            <a:rect l="0" t="0" r="r" b="b"/>
            <a:pathLst>
              <a:path w="1944625" h="1007365">
                <a:moveTo>
                  <a:pt x="0" y="503682"/>
                </a:moveTo>
                <a:lnTo>
                  <a:pt x="3223" y="462371"/>
                </a:lnTo>
                <a:lnTo>
                  <a:pt x="12725" y="421980"/>
                </a:lnTo>
                <a:lnTo>
                  <a:pt x="28257" y="382639"/>
                </a:lnTo>
                <a:lnTo>
                  <a:pt x="49569" y="344477"/>
                </a:lnTo>
                <a:lnTo>
                  <a:pt x="76408" y="307624"/>
                </a:lnTo>
                <a:lnTo>
                  <a:pt x="108527" y="272208"/>
                </a:lnTo>
                <a:lnTo>
                  <a:pt x="145674" y="238361"/>
                </a:lnTo>
                <a:lnTo>
                  <a:pt x="187599" y="206211"/>
                </a:lnTo>
                <a:lnTo>
                  <a:pt x="234052" y="175889"/>
                </a:lnTo>
                <a:lnTo>
                  <a:pt x="284783" y="147523"/>
                </a:lnTo>
                <a:lnTo>
                  <a:pt x="339541" y="121243"/>
                </a:lnTo>
                <a:lnTo>
                  <a:pt x="398076" y="97179"/>
                </a:lnTo>
                <a:lnTo>
                  <a:pt x="460139" y="75461"/>
                </a:lnTo>
                <a:lnTo>
                  <a:pt x="525478" y="56219"/>
                </a:lnTo>
                <a:lnTo>
                  <a:pt x="593843" y="39581"/>
                </a:lnTo>
                <a:lnTo>
                  <a:pt x="664985" y="25677"/>
                </a:lnTo>
                <a:lnTo>
                  <a:pt x="738653" y="14638"/>
                </a:lnTo>
                <a:lnTo>
                  <a:pt x="814597" y="6592"/>
                </a:lnTo>
                <a:lnTo>
                  <a:pt x="892567" y="1669"/>
                </a:lnTo>
                <a:lnTo>
                  <a:pt x="972312" y="0"/>
                </a:lnTo>
                <a:lnTo>
                  <a:pt x="1052056" y="1669"/>
                </a:lnTo>
                <a:lnTo>
                  <a:pt x="1130026" y="6592"/>
                </a:lnTo>
                <a:lnTo>
                  <a:pt x="1205970" y="14638"/>
                </a:lnTo>
                <a:lnTo>
                  <a:pt x="1279638" y="25677"/>
                </a:lnTo>
                <a:lnTo>
                  <a:pt x="1350780" y="39581"/>
                </a:lnTo>
                <a:lnTo>
                  <a:pt x="1419145" y="56219"/>
                </a:lnTo>
                <a:lnTo>
                  <a:pt x="1484484" y="75461"/>
                </a:lnTo>
                <a:lnTo>
                  <a:pt x="1546547" y="97179"/>
                </a:lnTo>
                <a:lnTo>
                  <a:pt x="1605082" y="121243"/>
                </a:lnTo>
                <a:lnTo>
                  <a:pt x="1659840" y="147523"/>
                </a:lnTo>
                <a:lnTo>
                  <a:pt x="1710571" y="175889"/>
                </a:lnTo>
                <a:lnTo>
                  <a:pt x="1757024" y="206211"/>
                </a:lnTo>
                <a:lnTo>
                  <a:pt x="1798949" y="238361"/>
                </a:lnTo>
                <a:lnTo>
                  <a:pt x="1836096" y="272208"/>
                </a:lnTo>
                <a:lnTo>
                  <a:pt x="1868215" y="307624"/>
                </a:lnTo>
                <a:lnTo>
                  <a:pt x="1895054" y="344477"/>
                </a:lnTo>
                <a:lnTo>
                  <a:pt x="1916366" y="382639"/>
                </a:lnTo>
                <a:lnTo>
                  <a:pt x="1931898" y="421980"/>
                </a:lnTo>
                <a:lnTo>
                  <a:pt x="1941400" y="462371"/>
                </a:lnTo>
                <a:lnTo>
                  <a:pt x="1944624" y="503682"/>
                </a:lnTo>
                <a:lnTo>
                  <a:pt x="1941400" y="544992"/>
                </a:lnTo>
                <a:lnTo>
                  <a:pt x="1931898" y="585383"/>
                </a:lnTo>
                <a:lnTo>
                  <a:pt x="1916366" y="624724"/>
                </a:lnTo>
                <a:lnTo>
                  <a:pt x="1895054" y="662886"/>
                </a:lnTo>
                <a:lnTo>
                  <a:pt x="1868215" y="699739"/>
                </a:lnTo>
                <a:lnTo>
                  <a:pt x="1836096" y="735155"/>
                </a:lnTo>
                <a:lnTo>
                  <a:pt x="1798949" y="769002"/>
                </a:lnTo>
                <a:lnTo>
                  <a:pt x="1757024" y="801152"/>
                </a:lnTo>
                <a:lnTo>
                  <a:pt x="1710571" y="831474"/>
                </a:lnTo>
                <a:lnTo>
                  <a:pt x="1659840" y="859840"/>
                </a:lnTo>
                <a:lnTo>
                  <a:pt x="1605082" y="886120"/>
                </a:lnTo>
                <a:lnTo>
                  <a:pt x="1546547" y="910184"/>
                </a:lnTo>
                <a:lnTo>
                  <a:pt x="1484484" y="931902"/>
                </a:lnTo>
                <a:lnTo>
                  <a:pt x="1419145" y="951144"/>
                </a:lnTo>
                <a:lnTo>
                  <a:pt x="1350780" y="967782"/>
                </a:lnTo>
                <a:lnTo>
                  <a:pt x="1279638" y="981686"/>
                </a:lnTo>
                <a:lnTo>
                  <a:pt x="1205970" y="992725"/>
                </a:lnTo>
                <a:lnTo>
                  <a:pt x="1130026" y="1000771"/>
                </a:lnTo>
                <a:lnTo>
                  <a:pt x="1052056" y="1005694"/>
                </a:lnTo>
                <a:lnTo>
                  <a:pt x="972312" y="1007364"/>
                </a:lnTo>
                <a:lnTo>
                  <a:pt x="892567" y="1005694"/>
                </a:lnTo>
                <a:lnTo>
                  <a:pt x="814597" y="1000771"/>
                </a:lnTo>
                <a:lnTo>
                  <a:pt x="738653" y="992725"/>
                </a:lnTo>
                <a:lnTo>
                  <a:pt x="664985" y="981686"/>
                </a:lnTo>
                <a:lnTo>
                  <a:pt x="593843" y="967782"/>
                </a:lnTo>
                <a:lnTo>
                  <a:pt x="525478" y="951144"/>
                </a:lnTo>
                <a:lnTo>
                  <a:pt x="460139" y="931902"/>
                </a:lnTo>
                <a:lnTo>
                  <a:pt x="398076" y="910184"/>
                </a:lnTo>
                <a:lnTo>
                  <a:pt x="339541" y="886120"/>
                </a:lnTo>
                <a:lnTo>
                  <a:pt x="284783" y="859840"/>
                </a:lnTo>
                <a:lnTo>
                  <a:pt x="234052" y="831474"/>
                </a:lnTo>
                <a:lnTo>
                  <a:pt x="187599" y="801152"/>
                </a:lnTo>
                <a:lnTo>
                  <a:pt x="145674" y="769002"/>
                </a:lnTo>
                <a:lnTo>
                  <a:pt x="108527" y="735155"/>
                </a:lnTo>
                <a:lnTo>
                  <a:pt x="76408" y="699739"/>
                </a:lnTo>
                <a:lnTo>
                  <a:pt x="49569" y="662886"/>
                </a:lnTo>
                <a:lnTo>
                  <a:pt x="28257" y="624724"/>
                </a:lnTo>
                <a:lnTo>
                  <a:pt x="12725" y="585383"/>
                </a:lnTo>
                <a:lnTo>
                  <a:pt x="3223" y="544992"/>
                </a:lnTo>
                <a:lnTo>
                  <a:pt x="0" y="503682"/>
                </a:lnTo>
              </a:path>
            </a:pathLst>
          </a:custGeom>
          <a:noFill/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"/>
          <p:cNvSpPr/>
          <p:nvPr/>
        </p:nvSpPr>
        <p:spPr>
          <a:xfrm>
            <a:off x="3490560" y="3160800"/>
            <a:ext cx="165888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000" b="1" strike="noStrike">
                <a:solidFill>
                  <a:srgbClr val="FFFFFF"/>
                </a:solidFill>
                <a:latin typeface="Arial"/>
              </a:rPr>
              <a:t>Лицей № 470</a:t>
            </a:r>
            <a:endParaRPr/>
          </a:p>
        </p:txBody>
      </p:sp>
      <p:sp>
        <p:nvSpPr>
          <p:cNvPr id="181" name="CustomShape 4"/>
          <p:cNvSpPr/>
          <p:nvPr/>
        </p:nvSpPr>
        <p:spPr>
          <a:xfrm>
            <a:off x="2124360" y="1196280"/>
            <a:ext cx="1800000" cy="549000"/>
          </a:xfrm>
          <a:prstGeom prst="rect">
            <a:avLst/>
          </a:prstGeom>
          <a:solidFill>
            <a:srgbClr val="99CCFF"/>
          </a:solidFill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СПБГПУ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(Политех)</a:t>
            </a:r>
            <a:endParaRPr/>
          </a:p>
        </p:txBody>
      </p:sp>
      <p:sp>
        <p:nvSpPr>
          <p:cNvPr id="182" name="CustomShape 5"/>
          <p:cNvSpPr/>
          <p:nvPr/>
        </p:nvSpPr>
        <p:spPr>
          <a:xfrm>
            <a:off x="251280" y="1053000"/>
            <a:ext cx="1656360" cy="1080360"/>
          </a:xfrm>
          <a:custGeom>
            <a:avLst/>
            <a:gdLst/>
            <a:ahLst/>
            <a:cxnLst/>
            <a:rect l="0" t="0" r="r" b="b"/>
            <a:pathLst>
              <a:path w="1656589" h="1080516">
                <a:moveTo>
                  <a:pt x="0" y="0"/>
                </a:moveTo>
                <a:lnTo>
                  <a:pt x="1656588" y="0"/>
                </a:lnTo>
                <a:lnTo>
                  <a:pt x="1656588" y="1080515"/>
                </a:lnTo>
                <a:lnTo>
                  <a:pt x="0" y="1080515"/>
                </a:lnTo>
                <a:lnTo>
                  <a:pt x="0" y="0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6"/>
          <p:cNvSpPr/>
          <p:nvPr/>
        </p:nvSpPr>
        <p:spPr>
          <a:xfrm>
            <a:off x="251280" y="1053000"/>
            <a:ext cx="1656360" cy="1080360"/>
          </a:xfrm>
          <a:custGeom>
            <a:avLst/>
            <a:gdLst/>
            <a:ahLst/>
            <a:cxnLst/>
            <a:rect l="0" t="0" r="r" b="b"/>
            <a:pathLst>
              <a:path w="1656589" h="1080516">
                <a:moveTo>
                  <a:pt x="0" y="0"/>
                </a:moveTo>
                <a:lnTo>
                  <a:pt x="1656588" y="0"/>
                </a:lnTo>
                <a:lnTo>
                  <a:pt x="1656588" y="1080515"/>
                </a:lnTo>
                <a:lnTo>
                  <a:pt x="0" y="1080515"/>
                </a:lnTo>
                <a:lnTo>
                  <a:pt x="0" y="0"/>
                </a:lnTo>
              </a:path>
            </a:pathLst>
          </a:custGeom>
          <a:noFill/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7"/>
          <p:cNvSpPr/>
          <p:nvPr/>
        </p:nvSpPr>
        <p:spPr>
          <a:xfrm>
            <a:off x="401760" y="1206000"/>
            <a:ext cx="135360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Большой Университет СПБГУ</a:t>
            </a:r>
            <a:endParaRPr/>
          </a:p>
        </p:txBody>
      </p:sp>
      <p:sp>
        <p:nvSpPr>
          <p:cNvPr id="185" name="CustomShape 8"/>
          <p:cNvSpPr/>
          <p:nvPr/>
        </p:nvSpPr>
        <p:spPr>
          <a:xfrm>
            <a:off x="4067640" y="1196280"/>
            <a:ext cx="1801080" cy="549000"/>
          </a:xfrm>
          <a:prstGeom prst="rect">
            <a:avLst/>
          </a:prstGeom>
          <a:solidFill>
            <a:srgbClr val="B6B6B5"/>
          </a:solidFill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РГПУ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Им.А.И.Герцена</a:t>
            </a:r>
            <a:endParaRPr/>
          </a:p>
        </p:txBody>
      </p:sp>
      <p:sp>
        <p:nvSpPr>
          <p:cNvPr id="186" name="CustomShape 9"/>
          <p:cNvSpPr/>
          <p:nvPr/>
        </p:nvSpPr>
        <p:spPr>
          <a:xfrm>
            <a:off x="6085440" y="1206000"/>
            <a:ext cx="1798928" cy="927360"/>
          </a:xfrm>
          <a:custGeom>
            <a:avLst/>
            <a:gdLst/>
            <a:ahLst/>
            <a:cxnLst/>
            <a:rect l="0" t="0" r="r" b="b"/>
            <a:pathLst>
              <a:path w="2519172" h="1080516">
                <a:moveTo>
                  <a:pt x="0" y="0"/>
                </a:moveTo>
                <a:lnTo>
                  <a:pt x="2519171" y="0"/>
                </a:lnTo>
                <a:lnTo>
                  <a:pt x="2519171" y="1080515"/>
                </a:lnTo>
                <a:lnTo>
                  <a:pt x="0" y="1080515"/>
                </a:lnTo>
                <a:lnTo>
                  <a:pt x="0" y="0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FFFF"/>
                </a:solidFill>
              </a:rPr>
              <a:t>КВАНТОРИУМ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7" name="CustomShape 10"/>
          <p:cNvSpPr/>
          <p:nvPr/>
        </p:nvSpPr>
        <p:spPr>
          <a:xfrm>
            <a:off x="6085440" y="1206000"/>
            <a:ext cx="1798928" cy="927360"/>
          </a:xfrm>
          <a:custGeom>
            <a:avLst/>
            <a:gdLst/>
            <a:ahLst/>
            <a:cxnLst/>
            <a:rect l="0" t="0" r="r" b="b"/>
            <a:pathLst>
              <a:path w="2519172" h="1080516">
                <a:moveTo>
                  <a:pt x="0" y="0"/>
                </a:moveTo>
                <a:lnTo>
                  <a:pt x="2519171" y="0"/>
                </a:lnTo>
                <a:lnTo>
                  <a:pt x="2519171" y="1080515"/>
                </a:lnTo>
                <a:lnTo>
                  <a:pt x="0" y="1080515"/>
                </a:lnTo>
                <a:lnTo>
                  <a:pt x="0" y="0"/>
                </a:lnTo>
              </a:path>
            </a:pathLst>
          </a:custGeom>
          <a:noFill/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1"/>
          <p:cNvSpPr/>
          <p:nvPr/>
        </p:nvSpPr>
        <p:spPr>
          <a:xfrm>
            <a:off x="6240600" y="1206000"/>
            <a:ext cx="22075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89" name="CustomShape 12"/>
          <p:cNvSpPr/>
          <p:nvPr/>
        </p:nvSpPr>
        <p:spPr>
          <a:xfrm>
            <a:off x="6672420" y="2597447"/>
            <a:ext cx="1656360" cy="903193"/>
          </a:xfrm>
          <a:custGeom>
            <a:avLst/>
            <a:gdLst/>
            <a:ahLst/>
            <a:cxnLst/>
            <a:rect l="0" t="0" r="r" b="b"/>
            <a:pathLst>
              <a:path w="1656588" h="937261">
                <a:moveTo>
                  <a:pt x="0" y="0"/>
                </a:moveTo>
                <a:lnTo>
                  <a:pt x="1656587" y="0"/>
                </a:lnTo>
                <a:lnTo>
                  <a:pt x="1656587" y="937260"/>
                </a:lnTo>
                <a:lnTo>
                  <a:pt x="0" y="937260"/>
                </a:lnTo>
                <a:lnTo>
                  <a:pt x="0" y="0"/>
                </a:lnTo>
              </a:path>
            </a:pathLst>
          </a:custGeom>
          <a:solidFill>
            <a:srgbClr val="99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3"/>
          <p:cNvSpPr/>
          <p:nvPr/>
        </p:nvSpPr>
        <p:spPr>
          <a:xfrm>
            <a:off x="6666876" y="3465359"/>
            <a:ext cx="1656360" cy="56249"/>
          </a:xfrm>
          <a:custGeom>
            <a:avLst/>
            <a:gdLst/>
            <a:ahLst/>
            <a:cxnLst/>
            <a:rect l="0" t="0" r="r" b="b"/>
            <a:pathLst>
              <a:path w="1656588" h="937261">
                <a:moveTo>
                  <a:pt x="0" y="0"/>
                </a:moveTo>
                <a:lnTo>
                  <a:pt x="1656587" y="0"/>
                </a:lnTo>
                <a:lnTo>
                  <a:pt x="1656587" y="937260"/>
                </a:lnTo>
                <a:lnTo>
                  <a:pt x="0" y="937260"/>
                </a:lnTo>
                <a:lnTo>
                  <a:pt x="0" y="0"/>
                </a:lnTo>
              </a:path>
            </a:pathLst>
          </a:custGeom>
          <a:noFill/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4"/>
          <p:cNvSpPr/>
          <p:nvPr/>
        </p:nvSpPr>
        <p:spPr>
          <a:xfrm>
            <a:off x="6781140" y="2587320"/>
            <a:ext cx="1666980" cy="9342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Arial"/>
              </a:rPr>
              <a:t>ИМЦ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Arial"/>
              </a:rPr>
              <a:t>Калининского района</a:t>
            </a:r>
            <a:endParaRPr dirty="0"/>
          </a:p>
        </p:txBody>
      </p:sp>
      <p:sp>
        <p:nvSpPr>
          <p:cNvPr id="193" name="CustomShape 16"/>
          <p:cNvSpPr/>
          <p:nvPr/>
        </p:nvSpPr>
        <p:spPr>
          <a:xfrm>
            <a:off x="2124360" y="4581000"/>
            <a:ext cx="2159280" cy="1371960"/>
          </a:xfrm>
          <a:prstGeom prst="rect">
            <a:avLst/>
          </a:prstGeom>
          <a:solidFill>
            <a:srgbClr val="0099CC"/>
          </a:solidFill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СПБ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Академия постдипломного педагогического образования</a:t>
            </a:r>
            <a:endParaRPr/>
          </a:p>
        </p:txBody>
      </p:sp>
      <p:sp>
        <p:nvSpPr>
          <p:cNvPr id="195" name="CustomShape 18"/>
          <p:cNvSpPr/>
          <p:nvPr/>
        </p:nvSpPr>
        <p:spPr>
          <a:xfrm>
            <a:off x="251280" y="3429000"/>
            <a:ext cx="1656360" cy="274680"/>
          </a:xfrm>
          <a:prstGeom prst="rect">
            <a:avLst/>
          </a:prstGeom>
          <a:solidFill>
            <a:srgbClr val="A8A8E2"/>
          </a:solidFill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FFFFFF"/>
                </a:solidFill>
                <a:latin typeface="Arial"/>
              </a:rPr>
              <a:t>ЦПМСС</a:t>
            </a:r>
            <a:endParaRPr dirty="0"/>
          </a:p>
        </p:txBody>
      </p:sp>
      <p:sp>
        <p:nvSpPr>
          <p:cNvPr id="196" name="CustomShape 19"/>
          <p:cNvSpPr/>
          <p:nvPr/>
        </p:nvSpPr>
        <p:spPr>
          <a:xfrm>
            <a:off x="180000" y="4507920"/>
            <a:ext cx="1728000" cy="1153440"/>
          </a:xfrm>
          <a:custGeom>
            <a:avLst/>
            <a:gdLst/>
            <a:ahLst/>
            <a:cxnLst/>
            <a:rect l="0" t="0" r="r" b="b"/>
            <a:pathLst>
              <a:path w="1728217" h="1153668">
                <a:moveTo>
                  <a:pt x="0" y="0"/>
                </a:moveTo>
                <a:lnTo>
                  <a:pt x="1728216" y="0"/>
                </a:lnTo>
                <a:lnTo>
                  <a:pt x="1728216" y="1153667"/>
                </a:lnTo>
                <a:lnTo>
                  <a:pt x="0" y="1153667"/>
                </a:lnTo>
                <a:lnTo>
                  <a:pt x="0" y="0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0"/>
          <p:cNvSpPr/>
          <p:nvPr/>
        </p:nvSpPr>
        <p:spPr>
          <a:xfrm>
            <a:off x="180000" y="4507920"/>
            <a:ext cx="1728000" cy="1153440"/>
          </a:xfrm>
          <a:custGeom>
            <a:avLst/>
            <a:gdLst/>
            <a:ahLst/>
            <a:cxnLst/>
            <a:rect l="0" t="0" r="r" b="b"/>
            <a:pathLst>
              <a:path w="1728217" h="1153668">
                <a:moveTo>
                  <a:pt x="0" y="0"/>
                </a:moveTo>
                <a:lnTo>
                  <a:pt x="1728216" y="0"/>
                </a:lnTo>
                <a:lnTo>
                  <a:pt x="1728216" y="1153667"/>
                </a:lnTo>
                <a:lnTo>
                  <a:pt x="0" y="1153667"/>
                </a:lnTo>
                <a:lnTo>
                  <a:pt x="0" y="0"/>
                </a:lnTo>
              </a:path>
            </a:pathLst>
          </a:custGeom>
          <a:noFill/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1"/>
          <p:cNvSpPr/>
          <p:nvPr/>
        </p:nvSpPr>
        <p:spPr>
          <a:xfrm>
            <a:off x="266400" y="4560840"/>
            <a:ext cx="155412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Центр Эстетического Воспитания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И ДДЮТ</a:t>
            </a:r>
            <a:endParaRPr/>
          </a:p>
        </p:txBody>
      </p:sp>
      <p:sp>
        <p:nvSpPr>
          <p:cNvPr id="199" name="CustomShape 22"/>
          <p:cNvSpPr/>
          <p:nvPr/>
        </p:nvSpPr>
        <p:spPr>
          <a:xfrm>
            <a:off x="6660000" y="4581000"/>
            <a:ext cx="2089440" cy="823320"/>
          </a:xfrm>
          <a:prstGeom prst="rect">
            <a:avLst/>
          </a:prstGeom>
          <a:solidFill>
            <a:srgbClr val="66FFFF"/>
          </a:solidFill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Центр здоровья Калининского района</a:t>
            </a:r>
            <a:endParaRPr/>
          </a:p>
        </p:txBody>
      </p:sp>
      <p:sp>
        <p:nvSpPr>
          <p:cNvPr id="200" name="CustomShape 23"/>
          <p:cNvSpPr/>
          <p:nvPr/>
        </p:nvSpPr>
        <p:spPr>
          <a:xfrm>
            <a:off x="4355640" y="4581000"/>
            <a:ext cx="2161080" cy="823320"/>
          </a:xfrm>
          <a:prstGeom prst="rect">
            <a:avLst/>
          </a:prstGeom>
          <a:solidFill>
            <a:srgbClr val="6699FF"/>
          </a:solidFill>
          <a:ln w="9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</a:rPr>
              <a:t>Муниципальный Совет Гражданка</a:t>
            </a:r>
            <a:endParaRPr/>
          </a:p>
        </p:txBody>
      </p:sp>
      <p:sp>
        <p:nvSpPr>
          <p:cNvPr id="201" name="CustomShape 24"/>
          <p:cNvSpPr/>
          <p:nvPr/>
        </p:nvSpPr>
        <p:spPr>
          <a:xfrm>
            <a:off x="2035080" y="2202840"/>
            <a:ext cx="1330560" cy="725400"/>
          </a:xfrm>
          <a:custGeom>
            <a:avLst/>
            <a:gdLst/>
            <a:ahLst/>
            <a:cxnLst/>
            <a:rect l="0" t="0" r="r" b="b"/>
            <a:pathLst>
              <a:path w="1330732" h="725501">
                <a:moveTo>
                  <a:pt x="1330731" y="725500"/>
                </a:moveTo>
                <a:lnTo>
                  <a:pt x="0" y="0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5"/>
          <p:cNvSpPr/>
          <p:nvPr/>
        </p:nvSpPr>
        <p:spPr>
          <a:xfrm>
            <a:off x="1908000" y="2133720"/>
            <a:ext cx="194040" cy="159840"/>
          </a:xfrm>
          <a:custGeom>
            <a:avLst/>
            <a:gdLst/>
            <a:ahLst/>
            <a:cxnLst/>
            <a:rect l="0" t="0" r="r" b="b"/>
            <a:pathLst>
              <a:path w="194120" h="159436">
                <a:moveTo>
                  <a:pt x="0" y="0"/>
                </a:moveTo>
                <a:lnTo>
                  <a:pt x="110947" y="159435"/>
                </a:lnTo>
                <a:lnTo>
                  <a:pt x="194119" y="6896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6"/>
          <p:cNvSpPr/>
          <p:nvPr/>
        </p:nvSpPr>
        <p:spPr>
          <a:xfrm>
            <a:off x="3299040" y="2838240"/>
            <a:ext cx="194040" cy="159840"/>
          </a:xfrm>
          <a:custGeom>
            <a:avLst/>
            <a:gdLst/>
            <a:ahLst/>
            <a:cxnLst/>
            <a:rect l="0" t="0" r="r" b="b"/>
            <a:pathLst>
              <a:path w="194120" h="159424">
                <a:moveTo>
                  <a:pt x="83159" y="0"/>
                </a:moveTo>
                <a:lnTo>
                  <a:pt x="0" y="152539"/>
                </a:lnTo>
                <a:lnTo>
                  <a:pt x="194119" y="159423"/>
                </a:lnTo>
                <a:lnTo>
                  <a:pt x="83159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7"/>
          <p:cNvSpPr/>
          <p:nvPr/>
        </p:nvSpPr>
        <p:spPr>
          <a:xfrm>
            <a:off x="3494160" y="2257920"/>
            <a:ext cx="282240" cy="470880"/>
          </a:xfrm>
          <a:custGeom>
            <a:avLst/>
            <a:gdLst/>
            <a:ahLst/>
            <a:cxnLst/>
            <a:rect l="0" t="0" r="r" b="b"/>
            <a:pathLst>
              <a:path w="282398" h="470993">
                <a:moveTo>
                  <a:pt x="282397" y="470992"/>
                </a:moveTo>
                <a:lnTo>
                  <a:pt x="0" y="0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8"/>
          <p:cNvSpPr/>
          <p:nvPr/>
        </p:nvSpPr>
        <p:spPr>
          <a:xfrm>
            <a:off x="3420000" y="2133720"/>
            <a:ext cx="164160" cy="193320"/>
          </a:xfrm>
          <a:custGeom>
            <a:avLst/>
            <a:gdLst/>
            <a:ahLst/>
            <a:cxnLst/>
            <a:rect l="0" t="0" r="r" b="b"/>
            <a:pathLst>
              <a:path w="163843" h="193676">
                <a:moveTo>
                  <a:pt x="0" y="0"/>
                </a:moveTo>
                <a:lnTo>
                  <a:pt x="14833" y="193675"/>
                </a:lnTo>
                <a:lnTo>
                  <a:pt x="163842" y="104343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9"/>
          <p:cNvSpPr/>
          <p:nvPr/>
        </p:nvSpPr>
        <p:spPr>
          <a:xfrm>
            <a:off x="3687480" y="2659320"/>
            <a:ext cx="163440" cy="193320"/>
          </a:xfrm>
          <a:custGeom>
            <a:avLst/>
            <a:gdLst/>
            <a:ahLst/>
            <a:cxnLst/>
            <a:rect l="0" t="0" r="r" b="b"/>
            <a:pathLst>
              <a:path w="163843" h="193676">
                <a:moveTo>
                  <a:pt x="148996" y="0"/>
                </a:moveTo>
                <a:lnTo>
                  <a:pt x="0" y="89344"/>
                </a:lnTo>
                <a:lnTo>
                  <a:pt x="163842" y="193675"/>
                </a:lnTo>
                <a:lnTo>
                  <a:pt x="148996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0"/>
          <p:cNvSpPr/>
          <p:nvPr/>
        </p:nvSpPr>
        <p:spPr>
          <a:xfrm>
            <a:off x="4486320" y="2265840"/>
            <a:ext cx="171000" cy="383040"/>
          </a:xfrm>
          <a:custGeom>
            <a:avLst/>
            <a:gdLst/>
            <a:ahLst/>
            <a:cxnLst/>
            <a:rect l="0" t="0" r="r" b="b"/>
            <a:pathLst>
              <a:path w="171387" h="383350">
                <a:moveTo>
                  <a:pt x="0" y="383349"/>
                </a:moveTo>
                <a:lnTo>
                  <a:pt x="171386" y="0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31"/>
          <p:cNvSpPr/>
          <p:nvPr/>
        </p:nvSpPr>
        <p:spPr>
          <a:xfrm>
            <a:off x="4566600" y="2133720"/>
            <a:ext cx="158400" cy="194040"/>
          </a:xfrm>
          <a:custGeom>
            <a:avLst/>
            <a:gdLst/>
            <a:ahLst/>
            <a:cxnLst/>
            <a:rect l="0" t="0" r="r" b="b"/>
            <a:pathLst>
              <a:path w="158611" h="194056">
                <a:moveTo>
                  <a:pt x="150202" y="0"/>
                </a:moveTo>
                <a:lnTo>
                  <a:pt x="0" y="123151"/>
                </a:lnTo>
                <a:lnTo>
                  <a:pt x="158610" y="194055"/>
                </a:lnTo>
                <a:lnTo>
                  <a:pt x="150202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32"/>
          <p:cNvSpPr/>
          <p:nvPr/>
        </p:nvSpPr>
        <p:spPr>
          <a:xfrm>
            <a:off x="4419000" y="2587320"/>
            <a:ext cx="158400" cy="194040"/>
          </a:xfrm>
          <a:custGeom>
            <a:avLst/>
            <a:gdLst/>
            <a:ahLst/>
            <a:cxnLst/>
            <a:rect l="0" t="0" r="r" b="b"/>
            <a:pathLst>
              <a:path w="158611" h="194057">
                <a:moveTo>
                  <a:pt x="0" y="0"/>
                </a:moveTo>
                <a:lnTo>
                  <a:pt x="8382" y="194056"/>
                </a:lnTo>
                <a:lnTo>
                  <a:pt x="158610" y="70916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36"/>
          <p:cNvSpPr/>
          <p:nvPr/>
        </p:nvSpPr>
        <p:spPr>
          <a:xfrm>
            <a:off x="1931940" y="3481739"/>
            <a:ext cx="1230120" cy="105389"/>
          </a:xfrm>
          <a:custGeom>
            <a:avLst/>
            <a:gdLst/>
            <a:ahLst/>
            <a:cxnLst/>
            <a:rect l="0" t="0" r="r" b="b"/>
            <a:pathLst>
              <a:path w="1230110" h="292647">
                <a:moveTo>
                  <a:pt x="0" y="292646"/>
                </a:moveTo>
                <a:lnTo>
                  <a:pt x="1230109" y="0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7"/>
          <p:cNvSpPr/>
          <p:nvPr/>
        </p:nvSpPr>
        <p:spPr>
          <a:xfrm>
            <a:off x="3101085" y="3391419"/>
            <a:ext cx="189000" cy="169200"/>
          </a:xfrm>
          <a:custGeom>
            <a:avLst/>
            <a:gdLst/>
            <a:ahLst/>
            <a:cxnLst/>
            <a:rect l="0" t="0" r="r" b="b"/>
            <a:pathLst>
              <a:path w="189129" h="169012">
                <a:moveTo>
                  <a:pt x="0" y="0"/>
                </a:moveTo>
                <a:lnTo>
                  <a:pt x="40220" y="169011"/>
                </a:lnTo>
                <a:lnTo>
                  <a:pt x="189128" y="44284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38"/>
          <p:cNvSpPr/>
          <p:nvPr/>
        </p:nvSpPr>
        <p:spPr>
          <a:xfrm>
            <a:off x="1778040" y="3481740"/>
            <a:ext cx="189000" cy="169200"/>
          </a:xfrm>
          <a:custGeom>
            <a:avLst/>
            <a:gdLst/>
            <a:ahLst/>
            <a:cxnLst/>
            <a:rect l="0" t="0" r="r" b="b"/>
            <a:pathLst>
              <a:path w="189129" h="169025">
                <a:moveTo>
                  <a:pt x="148920" y="0"/>
                </a:moveTo>
                <a:lnTo>
                  <a:pt x="0" y="124714"/>
                </a:lnTo>
                <a:lnTo>
                  <a:pt x="189128" y="169024"/>
                </a:lnTo>
                <a:lnTo>
                  <a:pt x="14892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39"/>
          <p:cNvSpPr/>
          <p:nvPr/>
        </p:nvSpPr>
        <p:spPr>
          <a:xfrm>
            <a:off x="1967040" y="3775680"/>
            <a:ext cx="1679760" cy="746280"/>
          </a:xfrm>
          <a:custGeom>
            <a:avLst/>
            <a:gdLst/>
            <a:ahLst/>
            <a:cxnLst/>
            <a:rect l="0" t="0" r="r" b="b"/>
            <a:pathLst>
              <a:path w="1680007" h="746532">
                <a:moveTo>
                  <a:pt x="1680006" y="0"/>
                </a:moveTo>
                <a:lnTo>
                  <a:pt x="0" y="746531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40"/>
          <p:cNvSpPr/>
          <p:nvPr/>
        </p:nvSpPr>
        <p:spPr>
          <a:xfrm>
            <a:off x="1834920" y="4431240"/>
            <a:ext cx="194040" cy="159120"/>
          </a:xfrm>
          <a:custGeom>
            <a:avLst/>
            <a:gdLst/>
            <a:ahLst/>
            <a:cxnLst/>
            <a:rect l="0" t="0" r="r" b="b"/>
            <a:pathLst>
              <a:path w="194044" h="158763">
                <a:moveTo>
                  <a:pt x="123482" y="0"/>
                </a:moveTo>
                <a:lnTo>
                  <a:pt x="0" y="149936"/>
                </a:lnTo>
                <a:lnTo>
                  <a:pt x="194043" y="158762"/>
                </a:lnTo>
                <a:lnTo>
                  <a:pt x="123482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41"/>
          <p:cNvSpPr/>
          <p:nvPr/>
        </p:nvSpPr>
        <p:spPr>
          <a:xfrm>
            <a:off x="3585600" y="3708360"/>
            <a:ext cx="194040" cy="159120"/>
          </a:xfrm>
          <a:custGeom>
            <a:avLst/>
            <a:gdLst/>
            <a:ahLst/>
            <a:cxnLst/>
            <a:rect l="0" t="0" r="r" b="b"/>
            <a:pathLst>
              <a:path w="194031" h="158776">
                <a:moveTo>
                  <a:pt x="0" y="0"/>
                </a:moveTo>
                <a:lnTo>
                  <a:pt x="70535" y="158775"/>
                </a:lnTo>
                <a:lnTo>
                  <a:pt x="194030" y="8851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42"/>
          <p:cNvSpPr/>
          <p:nvPr/>
        </p:nvSpPr>
        <p:spPr>
          <a:xfrm>
            <a:off x="3712680" y="3910680"/>
            <a:ext cx="350280" cy="548280"/>
          </a:xfrm>
          <a:custGeom>
            <a:avLst/>
            <a:gdLst/>
            <a:ahLst/>
            <a:cxnLst/>
            <a:rect l="0" t="0" r="r" b="b"/>
            <a:pathLst>
              <a:path w="350152" h="548425">
                <a:moveTo>
                  <a:pt x="350151" y="0"/>
                </a:moveTo>
                <a:lnTo>
                  <a:pt x="0" y="548424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43"/>
          <p:cNvSpPr/>
          <p:nvPr/>
        </p:nvSpPr>
        <p:spPr>
          <a:xfrm>
            <a:off x="3634560" y="4388040"/>
            <a:ext cx="166680" cy="193320"/>
          </a:xfrm>
          <a:custGeom>
            <a:avLst/>
            <a:gdLst/>
            <a:ahLst/>
            <a:cxnLst/>
            <a:rect l="0" t="0" r="r" b="b"/>
            <a:pathLst>
              <a:path w="166713" h="193180">
                <a:moveTo>
                  <a:pt x="20269" y="0"/>
                </a:moveTo>
                <a:lnTo>
                  <a:pt x="0" y="193179"/>
                </a:lnTo>
                <a:lnTo>
                  <a:pt x="166712" y="93484"/>
                </a:lnTo>
                <a:lnTo>
                  <a:pt x="20269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44"/>
          <p:cNvSpPr/>
          <p:nvPr/>
        </p:nvSpPr>
        <p:spPr>
          <a:xfrm>
            <a:off x="3974040" y="3788640"/>
            <a:ext cx="166680" cy="193320"/>
          </a:xfrm>
          <a:custGeom>
            <a:avLst/>
            <a:gdLst/>
            <a:ahLst/>
            <a:cxnLst/>
            <a:rect l="0" t="0" r="r" b="b"/>
            <a:pathLst>
              <a:path w="166713" h="193180">
                <a:moveTo>
                  <a:pt x="166712" y="0"/>
                </a:moveTo>
                <a:lnTo>
                  <a:pt x="0" y="99682"/>
                </a:lnTo>
                <a:lnTo>
                  <a:pt x="146430" y="193179"/>
                </a:lnTo>
                <a:lnTo>
                  <a:pt x="166712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45"/>
          <p:cNvSpPr/>
          <p:nvPr/>
        </p:nvSpPr>
        <p:spPr>
          <a:xfrm>
            <a:off x="4759560" y="3803760"/>
            <a:ext cx="920520" cy="690480"/>
          </a:xfrm>
          <a:custGeom>
            <a:avLst/>
            <a:gdLst/>
            <a:ahLst/>
            <a:cxnLst/>
            <a:rect l="0" t="0" r="r" b="b"/>
            <a:pathLst>
              <a:path w="920497" h="690373">
                <a:moveTo>
                  <a:pt x="0" y="0"/>
                </a:moveTo>
                <a:lnTo>
                  <a:pt x="920496" y="690372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46"/>
          <p:cNvSpPr/>
          <p:nvPr/>
        </p:nvSpPr>
        <p:spPr>
          <a:xfrm>
            <a:off x="5604840" y="4407480"/>
            <a:ext cx="190800" cy="173520"/>
          </a:xfrm>
          <a:custGeom>
            <a:avLst/>
            <a:gdLst/>
            <a:ahLst/>
            <a:cxnLst/>
            <a:rect l="0" t="0" r="r" b="b"/>
            <a:pathLst>
              <a:path w="191097" h="173736">
                <a:moveTo>
                  <a:pt x="104241" y="0"/>
                </a:moveTo>
                <a:lnTo>
                  <a:pt x="0" y="138988"/>
                </a:lnTo>
                <a:lnTo>
                  <a:pt x="191096" y="173735"/>
                </a:lnTo>
                <a:lnTo>
                  <a:pt x="104241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47"/>
          <p:cNvSpPr/>
          <p:nvPr/>
        </p:nvSpPr>
        <p:spPr>
          <a:xfrm>
            <a:off x="4643640" y="3717000"/>
            <a:ext cx="190800" cy="173520"/>
          </a:xfrm>
          <a:custGeom>
            <a:avLst/>
            <a:gdLst/>
            <a:ahLst/>
            <a:cxnLst/>
            <a:rect l="0" t="0" r="r" b="b"/>
            <a:pathLst>
              <a:path w="191110" h="173736">
                <a:moveTo>
                  <a:pt x="0" y="0"/>
                </a:moveTo>
                <a:lnTo>
                  <a:pt x="86880" y="173735"/>
                </a:lnTo>
                <a:lnTo>
                  <a:pt x="191109" y="34747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48"/>
          <p:cNvSpPr/>
          <p:nvPr/>
        </p:nvSpPr>
        <p:spPr>
          <a:xfrm>
            <a:off x="5340960" y="3579840"/>
            <a:ext cx="1415520" cy="922320"/>
          </a:xfrm>
          <a:custGeom>
            <a:avLst/>
            <a:gdLst/>
            <a:ahLst/>
            <a:cxnLst/>
            <a:rect l="0" t="0" r="r" b="b"/>
            <a:pathLst>
              <a:path w="1415517" h="922427">
                <a:moveTo>
                  <a:pt x="0" y="0"/>
                </a:moveTo>
                <a:lnTo>
                  <a:pt x="1415516" y="922426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49"/>
          <p:cNvSpPr/>
          <p:nvPr/>
        </p:nvSpPr>
        <p:spPr>
          <a:xfrm>
            <a:off x="6684840" y="4413600"/>
            <a:ext cx="192600" cy="167400"/>
          </a:xfrm>
          <a:custGeom>
            <a:avLst/>
            <a:gdLst/>
            <a:ahLst/>
            <a:cxnLst/>
            <a:rect l="0" t="0" r="r" b="b"/>
            <a:pathLst>
              <a:path w="192977" h="167641">
                <a:moveTo>
                  <a:pt x="94856" y="0"/>
                </a:moveTo>
                <a:lnTo>
                  <a:pt x="0" y="145554"/>
                </a:lnTo>
                <a:lnTo>
                  <a:pt x="192976" y="167640"/>
                </a:lnTo>
                <a:lnTo>
                  <a:pt x="94856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50"/>
          <p:cNvSpPr/>
          <p:nvPr/>
        </p:nvSpPr>
        <p:spPr>
          <a:xfrm>
            <a:off x="5219640" y="3500640"/>
            <a:ext cx="192600" cy="167400"/>
          </a:xfrm>
          <a:custGeom>
            <a:avLst/>
            <a:gdLst/>
            <a:ahLst/>
            <a:cxnLst/>
            <a:rect l="0" t="0" r="r" b="b"/>
            <a:pathLst>
              <a:path w="192977" h="167628">
                <a:moveTo>
                  <a:pt x="0" y="0"/>
                </a:moveTo>
                <a:lnTo>
                  <a:pt x="98132" y="167627"/>
                </a:lnTo>
                <a:lnTo>
                  <a:pt x="192976" y="22059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1"/>
          <p:cNvSpPr/>
          <p:nvPr/>
        </p:nvSpPr>
        <p:spPr>
          <a:xfrm flipV="1">
            <a:off x="5389062" y="3054463"/>
            <a:ext cx="1215999" cy="45719"/>
          </a:xfrm>
          <a:custGeom>
            <a:avLst/>
            <a:gdLst/>
            <a:ahLst/>
            <a:cxnLst/>
            <a:rect l="0" t="0" r="r" b="b"/>
            <a:pathLst>
              <a:path w="1087070" h="287224">
                <a:moveTo>
                  <a:pt x="0" y="0"/>
                </a:moveTo>
                <a:lnTo>
                  <a:pt x="1087069" y="287223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53"/>
          <p:cNvSpPr/>
          <p:nvPr/>
        </p:nvSpPr>
        <p:spPr>
          <a:xfrm>
            <a:off x="5196155" y="3016302"/>
            <a:ext cx="190080" cy="167760"/>
          </a:xfrm>
          <a:custGeom>
            <a:avLst/>
            <a:gdLst/>
            <a:ahLst/>
            <a:cxnLst/>
            <a:rect l="0" t="0" r="r" b="b"/>
            <a:pathLst>
              <a:path w="190158" h="167971">
                <a:moveTo>
                  <a:pt x="190157" y="0"/>
                </a:moveTo>
                <a:lnTo>
                  <a:pt x="0" y="39611"/>
                </a:lnTo>
                <a:lnTo>
                  <a:pt x="145783" y="167970"/>
                </a:lnTo>
                <a:lnTo>
                  <a:pt x="190157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57"/>
          <p:cNvSpPr/>
          <p:nvPr/>
        </p:nvSpPr>
        <p:spPr>
          <a:xfrm>
            <a:off x="4988160" y="2201040"/>
            <a:ext cx="1110960" cy="584640"/>
          </a:xfrm>
          <a:custGeom>
            <a:avLst/>
            <a:gdLst/>
            <a:ahLst/>
            <a:cxnLst/>
            <a:rect l="0" t="0" r="r" b="b"/>
            <a:pathLst>
              <a:path w="1110781" h="584493">
                <a:moveTo>
                  <a:pt x="0" y="584492"/>
                </a:moveTo>
                <a:lnTo>
                  <a:pt x="1110780" y="0"/>
                </a:lnTo>
              </a:path>
            </a:pathLst>
          </a:custGeom>
          <a:noFill/>
          <a:ln w="57960">
            <a:solidFill>
              <a:srgbClr val="5F5F5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58"/>
          <p:cNvSpPr/>
          <p:nvPr/>
        </p:nvSpPr>
        <p:spPr>
          <a:xfrm>
            <a:off x="6032880" y="2133720"/>
            <a:ext cx="194040" cy="157680"/>
          </a:xfrm>
          <a:custGeom>
            <a:avLst/>
            <a:gdLst/>
            <a:ahLst/>
            <a:cxnLst/>
            <a:rect l="0" t="0" r="r" b="b"/>
            <a:pathLst>
              <a:path w="194209" h="157785">
                <a:moveTo>
                  <a:pt x="194208" y="0"/>
                </a:moveTo>
                <a:lnTo>
                  <a:pt x="0" y="4038"/>
                </a:lnTo>
                <a:lnTo>
                  <a:pt x="80911" y="157784"/>
                </a:lnTo>
                <a:lnTo>
                  <a:pt x="194208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59"/>
          <p:cNvSpPr/>
          <p:nvPr/>
        </p:nvSpPr>
        <p:spPr>
          <a:xfrm>
            <a:off x="4860000" y="2695320"/>
            <a:ext cx="194040" cy="157680"/>
          </a:xfrm>
          <a:custGeom>
            <a:avLst/>
            <a:gdLst/>
            <a:ahLst/>
            <a:cxnLst/>
            <a:rect l="0" t="0" r="r" b="b"/>
            <a:pathLst>
              <a:path w="194209" h="157773">
                <a:moveTo>
                  <a:pt x="113309" y="0"/>
                </a:moveTo>
                <a:lnTo>
                  <a:pt x="0" y="157772"/>
                </a:lnTo>
                <a:lnTo>
                  <a:pt x="194208" y="153758"/>
                </a:lnTo>
                <a:lnTo>
                  <a:pt x="113309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61"/>
          <p:cNvSpPr/>
          <p:nvPr/>
        </p:nvSpPr>
        <p:spPr>
          <a:xfrm>
            <a:off x="283680" y="223560"/>
            <a:ext cx="85752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4400" b="1" strike="noStrike" dirty="0">
                <a:solidFill>
                  <a:srgbClr val="B7E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Система социального партнёрства</a:t>
            </a:r>
            <a:endParaRPr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9" name="CustomShape 62"/>
          <p:cNvSpPr/>
          <p:nvPr/>
        </p:nvSpPr>
        <p:spPr>
          <a:xfrm>
            <a:off x="8028360" y="5742360"/>
            <a:ext cx="1115280" cy="11152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3710" y="3012401"/>
            <a:ext cx="232860" cy="12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395536" y="476673"/>
            <a:ext cx="8280920" cy="551137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ДВУХКРАТНЫЙ ПОБЕДИТЕЛЬ КОНКУРСА ОБРАЗОВАТЕЛЬНЫХ УЧРЕЖДЕНИЙ, ВНЕДРЯЮЩИХ ИННОВАЦИОННЫЕ ОБРАЗОВАТЕЛЬНЫЕ ПРОГРАММЫ В РАМКАХ НАЦИОНАЛЬНОГО ПРОЕКТА «ОБРАЗОВАНИЕ»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КОЛЛЕКТИВ ЯВЛЯЕТСЯ ДИПЛОМАНТОМ «РЕГИОНАЛЬНОЙ ПРЕМИИ КАЧЕСТВА» ЗА ДОСТИЖЕНИЕ ВЫСОКИХ РЕЗУЛЬТАТОВ ОБРАЗОВАНИЯ»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72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91224" cy="2088232"/>
          </a:xfrm>
        </p:spPr>
        <p:txBody>
          <a:bodyPr/>
          <a:lstStyle/>
          <a:p>
            <a:pPr algn="ctr"/>
            <a:r>
              <a:rPr lang="ru-RU" sz="2800" b="1" dirty="0" smtClean="0"/>
              <a:t>ТОП - 200 ШКОЛ РОССИИ 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i="0" dirty="0" smtClean="0">
                <a:solidFill>
                  <a:srgbClr val="212529"/>
                </a:solidFill>
                <a:effectLst/>
                <a:latin typeface="CeraPro"/>
              </a:rPr>
              <a:t>Рейтинг школ России по конкурентоспособности выпускников)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CeraPro"/>
              </a:rPr>
              <a:t>87 место</a:t>
            </a:r>
            <a:endParaRPr lang="ru-RU" sz="8000" b="1" i="0" dirty="0">
              <a:solidFill>
                <a:srgbClr val="FF0000"/>
              </a:solidFill>
              <a:effectLst/>
              <a:latin typeface="CeraPro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091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840" y="188640"/>
            <a:ext cx="7149960" cy="1872208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РЕЙТИНГ ОБРАЗОВАТЕЛЬНЫХ ОРГАНИЗАЦИЙ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итогам массового образования (2021)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41606"/>
              </p:ext>
            </p:extLst>
          </p:nvPr>
        </p:nvGraphicFramePr>
        <p:xfrm>
          <a:off x="259908" y="1988840"/>
          <a:ext cx="8892481" cy="322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11"/>
                <a:gridCol w="4027140"/>
                <a:gridCol w="3299230"/>
              </a:tblGrid>
              <a:tr h="414456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</a:tr>
              <a:tr h="4496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Гимназия №526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Московский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Гимназия №261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</a:tr>
              <a:tr h="42942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Гимназия №116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Приморский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№369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Красносельский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№366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Московский</a:t>
                      </a:r>
                      <a:endParaRPr lang="ru-RU" dirty="0"/>
                    </a:p>
                  </a:txBody>
                  <a:tcPr/>
                </a:tc>
              </a:tr>
              <a:tr h="6317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Лицей №470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Калининский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2128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6840" y="620688"/>
            <a:ext cx="7149960" cy="1296144"/>
          </a:xfrm>
        </p:spPr>
        <p:txBody>
          <a:bodyPr/>
          <a:lstStyle/>
          <a:p>
            <a:r>
              <a:rPr lang="ru-RU" sz="2800" dirty="0" smtClean="0"/>
              <a:t>Рейтинг образовательных организаций по высоким образовательным результатам и достижениям обучающихся (2021)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85926"/>
              </p:ext>
            </p:extLst>
          </p:nvPr>
        </p:nvGraphicFramePr>
        <p:xfrm>
          <a:off x="467544" y="2132857"/>
          <a:ext cx="8064896" cy="437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44"/>
                <a:gridCol w="2857958"/>
                <a:gridCol w="3682694"/>
              </a:tblGrid>
              <a:tr h="533151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№533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Красногвардейский </a:t>
                      </a:r>
                      <a:endParaRPr lang="ru-RU" dirty="0"/>
                    </a:p>
                  </a:txBody>
                  <a:tcPr/>
                </a:tc>
              </a:tr>
              <a:tr h="36721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№369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Красносельский</a:t>
                      </a:r>
                      <a:endParaRPr lang="ru-RU" dirty="0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Гимназия №261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№214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№366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Московский</a:t>
                      </a:r>
                      <a:endParaRPr lang="ru-RU" dirty="0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Гимназия №642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Василеостровский</a:t>
                      </a:r>
                      <a:endParaRPr lang="ru-RU" dirty="0"/>
                    </a:p>
                  </a:txBody>
                  <a:tcPr/>
                </a:tc>
              </a:tr>
              <a:tr h="395969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Лицей №64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Приморский</a:t>
                      </a:r>
                      <a:endParaRPr lang="ru-RU" dirty="0"/>
                    </a:p>
                  </a:txBody>
                  <a:tcPr/>
                </a:tc>
              </a:tr>
              <a:tr h="418111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Гимназия № 526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Московский</a:t>
                      </a:r>
                      <a:endParaRPr lang="ru-RU" dirty="0"/>
                    </a:p>
                  </a:txBody>
                  <a:tcPr/>
                </a:tc>
              </a:tr>
              <a:tr h="418111">
                <a:tc>
                  <a:txBody>
                    <a:bodyPr/>
                    <a:lstStyle/>
                    <a:p>
                      <a:r>
                        <a:rPr lang="ru-RU" dirty="0" smtClean="0"/>
                        <a:t>9-10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Школа №617/171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Приморский/Центральный</a:t>
                      </a:r>
                      <a:endParaRPr lang="ru-RU" dirty="0"/>
                    </a:p>
                  </a:txBody>
                  <a:tcPr/>
                </a:tc>
              </a:tr>
              <a:tr h="4181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12-13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Лицей №470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Калининский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2128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2"/>
          <p:cNvSpPr txBox="1"/>
          <p:nvPr/>
        </p:nvSpPr>
        <p:spPr>
          <a:xfrm>
            <a:off x="996840" y="172800"/>
            <a:ext cx="7149960" cy="13839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4000" b="1" strike="noStrike" dirty="0" smtClean="0">
                <a:solidFill>
                  <a:srgbClr val="B7E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РЕЗУЛЬТАТЫ ЕГЭ </a:t>
            </a:r>
          </a:p>
          <a:p>
            <a:pPr algn="ctr">
              <a:lnSpc>
                <a:spcPct val="100000"/>
              </a:lnSpc>
            </a:pPr>
            <a:r>
              <a:rPr lang="ru-RU" sz="4800" b="1" strike="noStrike" dirty="0" smtClean="0">
                <a:solidFill>
                  <a:srgbClr val="B7E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2022</a:t>
            </a:r>
            <a:endParaRPr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0200" y="6742080"/>
            <a:ext cx="9073440" cy="82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4"/>
          <p:cNvSpPr/>
          <p:nvPr/>
        </p:nvSpPr>
        <p:spPr>
          <a:xfrm>
            <a:off x="70200" y="1556792"/>
            <a:ext cx="9073440" cy="5184928"/>
          </a:xfrm>
          <a:custGeom>
            <a:avLst/>
            <a:gdLst/>
            <a:ahLst/>
            <a:cxnLst/>
            <a:rect l="0" t="0" r="r" b="b"/>
            <a:pathLst>
              <a:path w="9144001" h="5977141">
                <a:moveTo>
                  <a:pt x="0" y="5977140"/>
                </a:moveTo>
                <a:lnTo>
                  <a:pt x="9144000" y="5977140"/>
                </a:lnTo>
                <a:lnTo>
                  <a:pt x="9144000" y="0"/>
                </a:lnTo>
                <a:lnTo>
                  <a:pt x="0" y="0"/>
                </a:lnTo>
                <a:lnTo>
                  <a:pt x="0" y="5977140"/>
                </a:lnTo>
              </a:path>
            </a:pathLst>
          </a:custGeom>
          <a:solidFill>
            <a:srgbClr val="0000A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5"/>
          <p:cNvSpPr/>
          <p:nvPr/>
        </p:nvSpPr>
        <p:spPr>
          <a:xfrm>
            <a:off x="0" y="765000"/>
            <a:ext cx="9143640" cy="360"/>
          </a:xfrm>
          <a:custGeom>
            <a:avLst/>
            <a:gdLst/>
            <a:ahLst/>
            <a:cxnLst/>
            <a:rect l="0" t="0" r="r" b="b"/>
            <a:pathLst>
              <a:path w="9144001" h="1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9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6"/>
          <p:cNvSpPr/>
          <p:nvPr/>
        </p:nvSpPr>
        <p:spPr>
          <a:xfrm>
            <a:off x="0" y="765000"/>
            <a:ext cx="9143640" cy="5976720"/>
          </a:xfrm>
          <a:custGeom>
            <a:avLst/>
            <a:gdLst/>
            <a:ahLst/>
            <a:cxnLst/>
            <a:rect l="0" t="0" r="r" b="b"/>
            <a:pathLst>
              <a:path w="9144001" h="5977129">
                <a:moveTo>
                  <a:pt x="9144000" y="5977128"/>
                </a:moveTo>
                <a:lnTo>
                  <a:pt x="0" y="5977128"/>
                </a:lnTo>
                <a:lnTo>
                  <a:pt x="0" y="0"/>
                </a:lnTo>
              </a:path>
            </a:pathLst>
          </a:custGeom>
          <a:noFill/>
          <a:ln w="9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7"/>
          <p:cNvSpPr/>
          <p:nvPr/>
        </p:nvSpPr>
        <p:spPr>
          <a:xfrm>
            <a:off x="507240" y="1158840"/>
            <a:ext cx="8162640" cy="58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47" name="CustomShape 8"/>
          <p:cNvSpPr/>
          <p:nvPr/>
        </p:nvSpPr>
        <p:spPr>
          <a:xfrm>
            <a:off x="8243280" y="5957280"/>
            <a:ext cx="900360" cy="9003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68207"/>
              </p:ext>
            </p:extLst>
          </p:nvPr>
        </p:nvGraphicFramePr>
        <p:xfrm>
          <a:off x="899592" y="1844824"/>
          <a:ext cx="7200801" cy="410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993855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балл по лицею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 по России</a:t>
                      </a:r>
                      <a:endParaRPr lang="ru-RU" dirty="0"/>
                    </a:p>
                  </a:txBody>
                  <a:tcPr/>
                </a:tc>
              </a:tr>
              <a:tr h="57580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68,3</a:t>
                      </a:r>
                      <a:endParaRPr lang="ru-RU" dirty="0"/>
                    </a:p>
                  </a:txBody>
                  <a:tcPr/>
                </a:tc>
              </a:tr>
              <a:tr h="80567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 (профиль)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56,86</a:t>
                      </a:r>
                      <a:endParaRPr lang="ru-RU" dirty="0"/>
                    </a:p>
                  </a:txBody>
                  <a:tcPr/>
                </a:tc>
              </a:tr>
              <a:tr h="57580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54,1</a:t>
                      </a:r>
                      <a:endParaRPr lang="ru-RU" dirty="0"/>
                    </a:p>
                  </a:txBody>
                  <a:tcPr/>
                </a:tc>
              </a:tr>
              <a:tr h="57580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59,5</a:t>
                      </a:r>
                      <a:endParaRPr lang="ru-RU" dirty="0"/>
                    </a:p>
                  </a:txBody>
                  <a:tcPr/>
                </a:tc>
              </a:tr>
              <a:tr h="57580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3"/>
          <p:cNvSpPr/>
          <p:nvPr/>
        </p:nvSpPr>
        <p:spPr>
          <a:xfrm>
            <a:off x="683568" y="451800"/>
            <a:ext cx="7227072" cy="16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ru-RU" sz="5400" dirty="0">
                <a:solidFill>
                  <a:srgbClr val="B7E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Начальное общее образование</a:t>
            </a:r>
            <a:endParaRPr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2051280" y="2205360"/>
            <a:ext cx="5477040" cy="4103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"/>
          <p:cNvSpPr/>
          <p:nvPr/>
        </p:nvSpPr>
        <p:spPr>
          <a:xfrm>
            <a:off x="8028360" y="5749920"/>
            <a:ext cx="1115280" cy="11077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74617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404</Words>
  <Application>Microsoft Office PowerPoint</Application>
  <PresentationFormat>Экран (4:3)</PresentationFormat>
  <Paragraphs>161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ТОП - 200 ШКОЛ РОССИИ  (Рейтинг школ России по конкурентоспособности выпускников)</vt:lpstr>
      <vt:lpstr> РЕЙТИНГ ОБРАЗОВАТЕЛЬНЫХ ОРГАНИЗАЦИЙ по итогам массового образования (2021) </vt:lpstr>
      <vt:lpstr>Рейтинг образовательных организаций по высоким образовательным результатам и достижениям обучающихся (2021)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ПРОГРАММА «ШКОЛА РОССИИ» математика про программе  Л.Г.Петерсон  Учебный план  </vt:lpstr>
      <vt:lpstr>Внеурочная деятельность 
и ее особенности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kab23</dc:creator>
  <cp:lastModifiedBy>Vika</cp:lastModifiedBy>
  <cp:revision>37</cp:revision>
  <dcterms:created xsi:type="dcterms:W3CDTF">2021-11-29T17:02:00Z</dcterms:created>
  <dcterms:modified xsi:type="dcterms:W3CDTF">2022-12-02T16:40:59Z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2020-11-13T00:00:00Z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2021-11-29T00:00:00Z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19</vt:i4>
  </property>
  <property fmtid="{D5CDD505-2E9C-101B-9397-08002B2CF9AE}" pid="10" name="PresentationFormat">
    <vt:lpwstr>Экран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23</vt:i4>
  </property>
</Properties>
</file>