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304" r:id="rId3"/>
    <p:sldId id="305" r:id="rId4"/>
    <p:sldId id="298" r:id="rId5"/>
    <p:sldId id="301" r:id="rId6"/>
    <p:sldId id="257" r:id="rId7"/>
    <p:sldId id="300" r:id="rId8"/>
    <p:sldId id="271" r:id="rId9"/>
    <p:sldId id="276" r:id="rId10"/>
    <p:sldId id="306" r:id="rId11"/>
    <p:sldId id="307" r:id="rId12"/>
    <p:sldId id="308" r:id="rId13"/>
    <p:sldId id="277" r:id="rId14"/>
    <p:sldId id="280" r:id="rId15"/>
    <p:sldId id="28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418" y="6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039F44-C1AE-429D-AE79-02C004F3D940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BD2B60-CA4C-40CF-9EAE-1A3481E438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088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D2B60-CA4C-40CF-9EAE-1A3481E438B6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29668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D2B60-CA4C-40CF-9EAE-1A3481E438B6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077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908720"/>
            <a:ext cx="8132440" cy="3120447"/>
          </a:xfrm>
        </p:spPr>
        <p:txBody>
          <a:bodyPr>
            <a:normAutofit fontScale="90000"/>
          </a:bodyPr>
          <a:lstStyle/>
          <a:p>
            <a:r>
              <a:rPr lang="ru-RU" sz="5300" b="1" dirty="0" smtClean="0">
                <a:solidFill>
                  <a:schemeClr val="tx2"/>
                </a:solidFill>
              </a:rPr>
              <a:t>Организация приема в первые классы образовательных учреждений </a:t>
            </a:r>
            <a:br>
              <a:rPr lang="ru-RU" sz="5300" b="1" dirty="0" smtClean="0">
                <a:solidFill>
                  <a:schemeClr val="tx2"/>
                </a:solidFill>
              </a:rPr>
            </a:br>
            <a:r>
              <a:rPr lang="ru-RU" sz="5300" b="1" dirty="0" smtClean="0">
                <a:solidFill>
                  <a:schemeClr val="tx2"/>
                </a:solidFill>
              </a:rPr>
              <a:t>Санкт-Петербурга</a:t>
            </a:r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51709" y="4856019"/>
            <a:ext cx="6400800" cy="17526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2023-2024 </a:t>
            </a:r>
            <a:r>
              <a:rPr lang="ru-RU" sz="4000" b="1" dirty="0" err="1" smtClean="0">
                <a:solidFill>
                  <a:srgbClr val="C00000"/>
                </a:solidFill>
              </a:rPr>
              <a:t>уч.г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5" name="CustomShape 13"/>
          <p:cNvSpPr/>
          <p:nvPr/>
        </p:nvSpPr>
        <p:spPr>
          <a:xfrm>
            <a:off x="-33335" y="188640"/>
            <a:ext cx="1800200" cy="1682352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81160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2000" b="1" dirty="0" smtClean="0">
                <a:solidFill>
                  <a:srgbClr val="FF0000"/>
                </a:solidFill>
                <a:ea typeface="+mn-ea"/>
                <a:cs typeface="+mn-cs"/>
              </a:rPr>
              <a:t>Документ, удостоверяющий личность </a:t>
            </a:r>
            <a:r>
              <a:rPr lang="ru-RU" sz="2000" b="1" dirty="0">
                <a:solidFill>
                  <a:srgbClr val="FF0000"/>
                </a:solidFill>
                <a:ea typeface="+mn-ea"/>
                <a:cs typeface="+mn-cs"/>
              </a:rPr>
              <a:t>заявителя:</a:t>
            </a:r>
            <a:br>
              <a:rPr lang="ru-RU" sz="2000" b="1" dirty="0">
                <a:solidFill>
                  <a:srgbClr val="FF0000"/>
                </a:solidFill>
                <a:ea typeface="+mn-ea"/>
                <a:cs typeface="+mn-cs"/>
              </a:rPr>
            </a:b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908719"/>
            <a:ext cx="8496944" cy="5450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- </a:t>
            </a:r>
            <a:r>
              <a:rPr lang="ru-RU" dirty="0"/>
              <a:t>паспорт гражданина Российской Федерации;</a:t>
            </a:r>
          </a:p>
          <a:p>
            <a:pPr>
              <a:lnSpc>
                <a:spcPct val="150000"/>
              </a:lnSpc>
            </a:pPr>
            <a:r>
              <a:rPr lang="ru-RU" dirty="0"/>
              <a:t>- временное удостоверение личности гражданина РФ, выдаваемое на период оформления паспорта;</a:t>
            </a:r>
          </a:p>
          <a:p>
            <a:pPr>
              <a:lnSpc>
                <a:spcPct val="150000"/>
              </a:lnSpc>
            </a:pPr>
            <a:r>
              <a:rPr lang="ru-RU" dirty="0"/>
              <a:t>- паспорт иностранного гражданина;</a:t>
            </a:r>
          </a:p>
          <a:p>
            <a:pPr>
              <a:lnSpc>
                <a:spcPct val="150000"/>
              </a:lnSpc>
            </a:pPr>
            <a:r>
              <a:rPr lang="ru-RU" dirty="0"/>
              <a:t>- паспорт иностранного гражданина и свидетельство о регистрации ходатайства о признании его вынужденным переселенцем или удостоверение вынужденного переселенца;</a:t>
            </a:r>
          </a:p>
          <a:p>
            <a:pPr>
              <a:lnSpc>
                <a:spcPct val="150000"/>
              </a:lnSpc>
            </a:pPr>
            <a:r>
              <a:rPr lang="ru-RU" dirty="0"/>
              <a:t>- свидетельство о регистрации ходатайства на получение статуса беженца, которое удостоверяет личность и подтверждает законность нахождения на территории Российской Федерации лица (в случае если заявителями выступают беженцы);</a:t>
            </a:r>
          </a:p>
          <a:p>
            <a:pPr>
              <a:lnSpc>
                <a:spcPct val="150000"/>
              </a:lnSpc>
            </a:pPr>
            <a:r>
              <a:rPr lang="ru-RU" dirty="0"/>
              <a:t>- документ, подтверждающий законность пребывания на территории Российской Федерации иностранного гражданина: миграционная карта, разрешение на временное проживание, вид на жительство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373216"/>
            <a:ext cx="1798637" cy="168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7042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2000" b="1" dirty="0">
                <a:solidFill>
                  <a:srgbClr val="FF0000"/>
                </a:solidFill>
                <a:ea typeface="+mn-ea"/>
                <a:cs typeface="+mn-cs"/>
              </a:rPr>
              <a:t>Документ, подтверждающий полномочия представителя:</a:t>
            </a:r>
            <a:br>
              <a:rPr lang="ru-RU" sz="2000" b="1" dirty="0">
                <a:solidFill>
                  <a:srgbClr val="FF0000"/>
                </a:solidFill>
                <a:ea typeface="+mn-ea"/>
                <a:cs typeface="+mn-cs"/>
              </a:rPr>
            </a:b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612845"/>
            <a:ext cx="7560840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документ</a:t>
            </a:r>
            <a:r>
              <a:rPr lang="ru-RU" dirty="0"/>
              <a:t>, оформленный в соответствии с действующим законодательством Российской Федерации, подтверждающий наличие у представителя права действовать от имени заявителя и определяющий условия и границы реализации права представителя на получение услуги, в том числе: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ru-RU" dirty="0"/>
              <a:t>доверенность, удостоверенная нотариально либо удостоверенная в порядке, предусмотренном пунктом 2 статьи 185.1 Гражданского кодекса Российской Федерации;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ru-RU" dirty="0"/>
              <a:t>доверенность в простой письменной форме;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ru-RU" dirty="0"/>
              <a:t>акт уполномоченного на то государственного органа или органа местного самоуправления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5175250"/>
            <a:ext cx="1798637" cy="168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5969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pPr marL="365760" lvl="0" indent="-256032">
              <a:lnSpc>
                <a:spcPct val="150000"/>
              </a:lnSpc>
              <a:spcBef>
                <a:spcPts val="0"/>
              </a:spcBef>
            </a:pPr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rPr>
              <a:t>Дополнительно предоставляются следующие документы</a:t>
            </a:r>
            <a:b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rPr>
            </a:br>
            <a:endParaRPr lang="ru-RU" sz="1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620688"/>
            <a:ext cx="9001000" cy="6473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lvl="0" algn="just">
              <a:lnSpc>
                <a:spcPct val="150000"/>
              </a:lnSpc>
              <a:buClr>
                <a:srgbClr val="2DA2BF"/>
              </a:buClr>
              <a:buSzPct val="68000"/>
            </a:pPr>
            <a:r>
              <a:rPr lang="ru-RU" sz="1300" dirty="0" smtClean="0">
                <a:latin typeface="Times New Roman" panose="02020603050405020304" pitchFamily="18" charset="0"/>
              </a:rPr>
              <a:t>- свидетельство </a:t>
            </a:r>
            <a:r>
              <a:rPr lang="ru-RU" sz="1300" dirty="0">
                <a:latin typeface="Times New Roman" panose="02020603050405020304" pitchFamily="18" charset="0"/>
              </a:rPr>
              <a:t>о рождении ребенка</a:t>
            </a:r>
            <a:r>
              <a:rPr lang="ru-RU" sz="1300" dirty="0" smtClean="0">
                <a:latin typeface="Times New Roman" panose="02020603050405020304" pitchFamily="18" charset="0"/>
              </a:rPr>
              <a:t>;</a:t>
            </a:r>
          </a:p>
          <a:p>
            <a:pPr marL="109728" lvl="0" algn="just">
              <a:buClr>
                <a:srgbClr val="2DA2BF"/>
              </a:buClr>
              <a:buSzPct val="68000"/>
            </a:pPr>
            <a:endParaRPr lang="ru-RU" sz="1300" dirty="0">
              <a:latin typeface="Times New Roman" panose="02020603050405020304" pitchFamily="18" charset="0"/>
            </a:endParaRPr>
          </a:p>
          <a:p>
            <a:pPr marL="109728" lvl="0" algn="just">
              <a:buClr>
                <a:srgbClr val="2DA2BF"/>
              </a:buClr>
              <a:buSzPct val="68000"/>
            </a:pPr>
            <a:r>
              <a:rPr lang="ru-RU" sz="1300" dirty="0" smtClean="0">
                <a:latin typeface="Times New Roman" panose="02020603050405020304" pitchFamily="18" charset="0"/>
              </a:rPr>
              <a:t>- свидетельство </a:t>
            </a:r>
            <a:r>
              <a:rPr lang="ru-RU" sz="1300" dirty="0">
                <a:latin typeface="Times New Roman" panose="02020603050405020304" pitchFamily="18" charset="0"/>
              </a:rPr>
              <a:t>о рождении полнородных и </a:t>
            </a:r>
            <a:r>
              <a:rPr lang="ru-RU" sz="1300" dirty="0" err="1">
                <a:latin typeface="Times New Roman" panose="02020603050405020304" pitchFamily="18" charset="0"/>
              </a:rPr>
              <a:t>неполнородных</a:t>
            </a:r>
            <a:r>
              <a:rPr lang="ru-RU" sz="1300" dirty="0">
                <a:latin typeface="Times New Roman" panose="02020603050405020304" pitchFamily="18" charset="0"/>
              </a:rPr>
              <a:t> брата и(или) сестры; (в случае использования права преимущественного приема на обучение); </a:t>
            </a:r>
            <a:endParaRPr lang="ru-RU" sz="1300" dirty="0" smtClean="0">
              <a:latin typeface="Times New Roman" panose="02020603050405020304" pitchFamily="18" charset="0"/>
            </a:endParaRPr>
          </a:p>
          <a:p>
            <a:pPr marL="109728" lvl="0" algn="just">
              <a:buClr>
                <a:srgbClr val="2DA2BF"/>
              </a:buClr>
              <a:buSzPct val="68000"/>
            </a:pPr>
            <a:endParaRPr lang="ru-RU" sz="1300" dirty="0" smtClean="0">
              <a:latin typeface="Times New Roman" panose="02020603050405020304" pitchFamily="18" charset="0"/>
            </a:endParaRPr>
          </a:p>
          <a:p>
            <a:pPr marL="109728" lvl="0" algn="just">
              <a:buClr>
                <a:srgbClr val="2DA2BF"/>
              </a:buClr>
              <a:buSzPct val="68000"/>
            </a:pPr>
            <a:r>
              <a:rPr lang="ru-RU" sz="1300" dirty="0" smtClean="0">
                <a:latin typeface="Times New Roman" panose="02020603050405020304" pitchFamily="18" charset="0"/>
              </a:rPr>
              <a:t>- документ </a:t>
            </a:r>
            <a:r>
              <a:rPr lang="ru-RU" sz="1300" dirty="0">
                <a:latin typeface="Times New Roman" panose="02020603050405020304" pitchFamily="18" charset="0"/>
              </a:rPr>
              <a:t>о регистрации ребенка по месту жительства или по месту пребывания на закрепленной территории или справка о приеме документов для оформления регистрации по месту жительства (в случае приема на обучение ребенка, проживающего на закрепленной территории, или в случае использования права внеочередного или первоочередного, при приеме детей</a:t>
            </a:r>
            <a:r>
              <a:rPr lang="ru-RU" sz="1300" dirty="0" smtClean="0">
                <a:latin typeface="Times New Roman" panose="02020603050405020304" pitchFamily="18" charset="0"/>
              </a:rPr>
              <a:t>);</a:t>
            </a:r>
          </a:p>
          <a:p>
            <a:pPr marL="365760" lvl="0" indent="-256032" algn="just">
              <a:buClr>
                <a:srgbClr val="2DA2BF"/>
              </a:buClr>
              <a:buSzPct val="68000"/>
              <a:buFont typeface="Wingdings 3"/>
              <a:buChar char=""/>
            </a:pPr>
            <a:endParaRPr lang="ru-RU" sz="1300" dirty="0">
              <a:latin typeface="Times New Roman" panose="02020603050405020304" pitchFamily="18" charset="0"/>
            </a:endParaRPr>
          </a:p>
          <a:p>
            <a:pPr marL="109728" lvl="0" algn="just">
              <a:buClr>
                <a:srgbClr val="2DA2BF"/>
              </a:buClr>
              <a:buSzPct val="68000"/>
            </a:pPr>
            <a:r>
              <a:rPr lang="ru-RU" sz="1300" dirty="0" smtClean="0">
                <a:latin typeface="Times New Roman" panose="02020603050405020304" pitchFamily="18" charset="0"/>
              </a:rPr>
              <a:t>- документ</a:t>
            </a:r>
            <a:r>
              <a:rPr lang="ru-RU" sz="1300" dirty="0">
                <a:latin typeface="Times New Roman" panose="02020603050405020304" pitchFamily="18" charset="0"/>
              </a:rPr>
              <a:t>, подтверждающий право внеочередного, первоочередного или преимущественного приема на обучение в государственные образовательные организации (справку с места работы родителя(ей) (законного(</a:t>
            </a:r>
            <a:r>
              <a:rPr lang="ru-RU" sz="1300" dirty="0" err="1">
                <a:latin typeface="Times New Roman" panose="02020603050405020304" pitchFamily="18" charset="0"/>
              </a:rPr>
              <a:t>ых</a:t>
            </a:r>
            <a:r>
              <a:rPr lang="ru-RU" sz="1300" dirty="0">
                <a:latin typeface="Times New Roman" panose="02020603050405020304" pitchFamily="18" charset="0"/>
              </a:rPr>
              <a:t>) представителя(ей) ребенка, справку уполномоченного органа, решение суда, документ об установлении над ребенком (детьми)  опеки и попечительства, передаче ребенка (детей) в приемную семью: свидетельство о рождении брата и (или) сестры; свидетельство об усыновлении брата  и (или) сестры; свидетельство об установлении отцовства на брата и (или) сестру; документ, подтверждающий, что один из родителей является (являлся) участником специальной военной операции либо призван на военную службу по мобилизации, свидетельство о браке заявителя с гражданином, который является (являлся) участником специальной военной операции либо призван на военную службу по </a:t>
            </a:r>
            <a:r>
              <a:rPr lang="ru-RU" sz="1300" dirty="0" smtClean="0">
                <a:latin typeface="Times New Roman" panose="02020603050405020304" pitchFamily="18" charset="0"/>
              </a:rPr>
              <a:t>мобилизации;</a:t>
            </a:r>
          </a:p>
          <a:p>
            <a:pPr marL="109728" lvl="0" algn="just">
              <a:buClr>
                <a:srgbClr val="2DA2BF"/>
              </a:buClr>
              <a:buSzPct val="68000"/>
            </a:pPr>
            <a:endParaRPr lang="ru-RU" sz="1300" dirty="0" smtClean="0">
              <a:latin typeface="Times New Roman" panose="02020603050405020304" pitchFamily="18" charset="0"/>
            </a:endParaRPr>
          </a:p>
          <a:p>
            <a:pPr marL="109728" lvl="0" algn="just">
              <a:spcBef>
                <a:spcPts val="400"/>
              </a:spcBef>
              <a:buClr>
                <a:srgbClr val="2DA2BF"/>
              </a:buClr>
              <a:buSzPct val="68000"/>
            </a:pPr>
            <a:r>
              <a:rPr lang="ru-RU" sz="1400" dirty="0" smtClean="0">
                <a:latin typeface="Times New Roman" panose="02020603050405020304" pitchFamily="18" charset="0"/>
              </a:rPr>
              <a:t>- заключение </a:t>
            </a:r>
            <a:r>
              <a:rPr lang="ru-RU" sz="1400" dirty="0">
                <a:latin typeface="Times New Roman" panose="02020603050405020304" pitchFamily="18" charset="0"/>
              </a:rPr>
              <a:t>психолого-медико-педагогической комиссии (при наличии</a:t>
            </a:r>
            <a:r>
              <a:rPr lang="ru-RU" sz="1400" dirty="0" smtClean="0">
                <a:latin typeface="Times New Roman" panose="02020603050405020304" pitchFamily="18" charset="0"/>
              </a:rPr>
              <a:t>);</a:t>
            </a:r>
          </a:p>
          <a:p>
            <a:pPr marL="109728" lvl="0" algn="just">
              <a:spcBef>
                <a:spcPts val="400"/>
              </a:spcBef>
              <a:buClr>
                <a:srgbClr val="2DA2BF"/>
              </a:buClr>
              <a:buSzPct val="68000"/>
            </a:pPr>
            <a:endParaRPr lang="ru-RU" sz="1400" dirty="0">
              <a:latin typeface="Times New Roman" panose="02020603050405020304" pitchFamily="18" charset="0"/>
            </a:endParaRPr>
          </a:p>
          <a:p>
            <a:pPr marL="109728" lvl="0" algn="just">
              <a:spcBef>
                <a:spcPts val="400"/>
              </a:spcBef>
              <a:buClr>
                <a:srgbClr val="2DA2BF"/>
              </a:buClr>
              <a:buSzPct val="68000"/>
            </a:pPr>
            <a:r>
              <a:rPr lang="ru-RU" sz="1400" dirty="0" smtClean="0">
                <a:latin typeface="Times New Roman" panose="02020603050405020304" pitchFamily="18" charset="0"/>
              </a:rPr>
              <a:t>- разрешение </a:t>
            </a:r>
            <a:r>
              <a:rPr lang="ru-RU" sz="1400" dirty="0">
                <a:latin typeface="Times New Roman" panose="02020603050405020304" pitchFamily="18" charset="0"/>
              </a:rPr>
              <a:t>о приеме в первый класс образовательной организации ребенка до достижения им возраста шести лет и шести месяцев или после достижения им возраста восьми лет (далее - разрешение) (при зачислении ребенка на обучение в первый класс до достижения им возраста шести лет и шести месяцев или после достижения им возраста восьми лет).</a:t>
            </a:r>
          </a:p>
          <a:p>
            <a:pPr marL="109728" lvl="0" algn="just">
              <a:spcBef>
                <a:spcPts val="400"/>
              </a:spcBef>
              <a:buClr>
                <a:srgbClr val="2DA2BF"/>
              </a:buClr>
              <a:buSzPct val="68000"/>
            </a:pP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Родители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(законные представители) детей имеют право по своему усмотрению </a:t>
            </a:r>
            <a:endParaRPr lang="ru-RU" sz="1400" b="1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109728" lvl="0" algn="just">
              <a:spcBef>
                <a:spcPts val="400"/>
              </a:spcBef>
              <a:buClr>
                <a:srgbClr val="2DA2BF"/>
              </a:buClr>
              <a:buSzPct val="68000"/>
            </a:pP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представлять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другие документы.</a:t>
            </a:r>
          </a:p>
          <a:p>
            <a:pPr marL="365760" lvl="0" indent="-256032" algn="just">
              <a:lnSpc>
                <a:spcPct val="150000"/>
              </a:lnSpc>
              <a:buClr>
                <a:srgbClr val="2DA2BF"/>
              </a:buClr>
              <a:buSzPct val="68000"/>
              <a:buFont typeface="Wingdings 3"/>
              <a:buChar char=""/>
            </a:pPr>
            <a:endParaRPr lang="ru-RU" sz="13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373216"/>
            <a:ext cx="1798637" cy="168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20661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38538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002060"/>
                </a:solidFill>
              </a:rPr>
              <a:t>Принятие решения о зачислении ребенка </a:t>
            </a:r>
            <a:br>
              <a:rPr lang="ru-RU" sz="6000" b="1" dirty="0" smtClean="0">
                <a:solidFill>
                  <a:srgbClr val="002060"/>
                </a:solidFill>
              </a:rPr>
            </a:br>
            <a:r>
              <a:rPr lang="ru-RU" sz="6000" b="1" dirty="0" smtClean="0">
                <a:solidFill>
                  <a:srgbClr val="002060"/>
                </a:solidFill>
              </a:rPr>
              <a:t>в 1 класс ОУ</a:t>
            </a:r>
            <a:endParaRPr lang="ru-RU" sz="6000" b="1" dirty="0">
              <a:solidFill>
                <a:srgbClr val="002060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188640"/>
            <a:ext cx="1798637" cy="168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646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2656"/>
            <a:ext cx="8352928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Зачисление в первый класс  ОО оформляется приказом ОО в течение </a:t>
            </a:r>
          </a:p>
          <a:p>
            <a:r>
              <a:rPr lang="ru-RU" sz="3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рабочих дней 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завершения приема заявлений о приеме на обучение в первый класс ( 01.07-03.07).</a:t>
            </a:r>
          </a:p>
          <a:p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о зачислении в 1 класс ОО размещается </a:t>
            </a:r>
            <a:r>
              <a:rPr lang="ru-RU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информационном стенде ОУ 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день его издания.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Уведомление об отказе направляется в течение </a:t>
            </a:r>
            <a:r>
              <a:rPr lang="ru-RU" sz="32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рабочих дней  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издания приказа о зачислении.</a:t>
            </a:r>
          </a:p>
          <a:p>
            <a:pPr algn="ctr"/>
            <a:endParaRPr lang="ru-RU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301208"/>
            <a:ext cx="1798637" cy="168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061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036" t="49451" r="24295" b="12400"/>
          <a:stretch/>
        </p:blipFill>
        <p:spPr bwMode="auto">
          <a:xfrm>
            <a:off x="1259632" y="2204864"/>
            <a:ext cx="6768752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2" t="38245" r="35020" b="52443"/>
          <a:stretch/>
        </p:blipFill>
        <p:spPr bwMode="auto">
          <a:xfrm>
            <a:off x="2771800" y="548680"/>
            <a:ext cx="3240360" cy="1334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445224"/>
            <a:ext cx="1798637" cy="168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101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Нормативные документы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251520" y="1268760"/>
            <a:ext cx="8784976" cy="4857403"/>
          </a:xfrm>
        </p:spPr>
        <p:txBody>
          <a:bodyPr>
            <a:noAutofit/>
          </a:bodyPr>
          <a:lstStyle/>
          <a:p>
            <a:pPr marL="109728" lvl="0" indent="0">
              <a:spcBef>
                <a:spcPts val="400"/>
              </a:spcBef>
              <a:buClr>
                <a:srgbClr val="2DA2BF"/>
              </a:buClr>
              <a:buSzPct val="68000"/>
              <a:buNone/>
            </a:pPr>
            <a:endParaRPr lang="ru-RU" sz="1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lvl="0" indent="0">
              <a:spcBef>
                <a:spcPts val="400"/>
              </a:spcBef>
              <a:buClr>
                <a:srgbClr val="2DA2BF"/>
              </a:buClr>
              <a:buSzPct val="68000"/>
              <a:buNone/>
            </a:pP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образования и науки Российской Федерации от 02.09.2020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458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порядка приема на обучение по образовательным программам начального общего, основного общего и среднего общего образования» </a:t>
            </a:r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lvl="0" indent="0">
              <a:spcBef>
                <a:spcPts val="400"/>
              </a:spcBef>
              <a:buClr>
                <a:srgbClr val="2DA2BF"/>
              </a:buClr>
              <a:buSzPct val="68000"/>
              <a:buNone/>
            </a:pP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Комитета по образованию Правительства Санкт-Петербурга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31.03.2021 № 879-р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(ред. от 08.11.2022) «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регламента образовательных организаций, реализующих образовательные программы начального общего, основного общего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 общего образования, находящихся в ведении исполнительных органов государственной власти Санкт-Петербурга, по предоставлению услуги по зачислению в образовательные организации, реализующие образовательные программы начального общего, основного общего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 общего образования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lvl="0" indent="0">
              <a:spcBef>
                <a:spcPts val="400"/>
              </a:spcBef>
              <a:buClr>
                <a:srgbClr val="2DA2BF"/>
              </a:buClr>
              <a:buSzPct val="68000"/>
              <a:buNone/>
            </a:pP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Комитета по образованию от 20.03.2023 № 271-р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«О внесении изменений в некоторые распоряжения Комитета по образованию»</a:t>
            </a:r>
          </a:p>
          <a:p>
            <a:pPr marL="109728" lvl="0" indent="0">
              <a:spcBef>
                <a:spcPts val="400"/>
              </a:spcBef>
              <a:buClr>
                <a:srgbClr val="2DA2BF"/>
              </a:buClr>
              <a:buSzPct val="68000"/>
              <a:buNone/>
            </a:pP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Распоряжение администрации от 02.12.2022 № 1083-р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«О внесении изменений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распоряжение администрации от 17.09.2015 № 745-р «О закреплении микрорайонов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общеобразовательными учреждениями, подведомственными администрации Калининского района Санкт-Петербурга, для первичного учета детей, подлежащих обучению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по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образовательным программам начального общего образования»</a:t>
            </a:r>
          </a:p>
          <a:p>
            <a:pPr marL="109728" lvl="0" indent="0">
              <a:spcBef>
                <a:spcPts val="400"/>
              </a:spcBef>
              <a:buClr>
                <a:srgbClr val="2DA2BF"/>
              </a:buClr>
              <a:buSzPct val="68000"/>
              <a:buNone/>
            </a:pP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администрации от 17.03.2023 № 207-р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внесении изменений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администрации от 17.09.2015 № 745-р «О закреплении микрорайонов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общеобразовательными учреждениями, подведомственными администрации Калининского района Санкт-Петербурга, для первичного учета детей, подлежащих обучению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образовательным программам начального общего образования»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6" y="332656"/>
            <a:ext cx="1770241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102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611560" y="1412776"/>
            <a:ext cx="8229600" cy="4741987"/>
          </a:xfrm>
        </p:spPr>
        <p:txBody>
          <a:bodyPr/>
          <a:lstStyle/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b="1" dirty="0" smtClean="0"/>
              <a:t>Максимальный срок предоставления услуги по зачислению в 1-й класс на следующий учебный год  </a:t>
            </a:r>
            <a:r>
              <a:rPr lang="ru-RU" b="1" dirty="0" smtClean="0">
                <a:solidFill>
                  <a:srgbClr val="FF0000"/>
                </a:solidFill>
              </a:rPr>
              <a:t>– 70 рабочих дней</a:t>
            </a:r>
          </a:p>
          <a:p>
            <a:pPr marL="0" indent="0">
              <a:buNone/>
            </a:pP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191" y="476672"/>
            <a:ext cx="1798637" cy="168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02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9390" y="714369"/>
            <a:ext cx="8229600" cy="1130455"/>
          </a:xfrm>
        </p:spPr>
        <p:txBody>
          <a:bodyPr>
            <a:normAutofit fontScale="90000"/>
          </a:bodyPr>
          <a:lstStyle/>
          <a:p>
            <a:r>
              <a:rPr lang="ru-RU" sz="6000" b="1" dirty="0" smtClean="0">
                <a:solidFill>
                  <a:srgbClr val="002060"/>
                </a:solidFill>
              </a:rPr>
              <a:t/>
            </a:r>
            <a:br>
              <a:rPr lang="ru-RU" sz="6000" b="1" dirty="0" smtClean="0">
                <a:solidFill>
                  <a:srgbClr val="002060"/>
                </a:solidFill>
              </a:rPr>
            </a:br>
            <a:r>
              <a:rPr lang="ru-RU" sz="6000" b="1" dirty="0" smtClean="0">
                <a:solidFill>
                  <a:srgbClr val="002060"/>
                </a:solidFill>
              </a:rPr>
              <a:t>Сроки подачи заявлений</a:t>
            </a: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409390" y="2063762"/>
            <a:ext cx="8640960" cy="4248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09728" lvl="0" algn="just">
              <a:spcBef>
                <a:spcPts val="400"/>
              </a:spcBef>
              <a:buClr>
                <a:srgbClr val="2DA2BF"/>
              </a:buClr>
              <a:buSzPct val="68000"/>
            </a:pPr>
            <a:r>
              <a:rPr lang="ru-RU" sz="4600" b="1" dirty="0" smtClean="0">
                <a:solidFill>
                  <a:srgbClr val="00B050"/>
                </a:solidFill>
                <a:latin typeface="Lucida Sans Unicode"/>
                <a:ea typeface="+mn-ea"/>
                <a:cs typeface="+mn-cs"/>
              </a:rPr>
              <a:t>1 </a:t>
            </a:r>
            <a:r>
              <a:rPr lang="ru-RU" sz="4600" b="1" dirty="0">
                <a:solidFill>
                  <a:srgbClr val="00B050"/>
                </a:solidFill>
                <a:latin typeface="Lucida Sans Unicode"/>
                <a:ea typeface="+mn-ea"/>
                <a:cs typeface="+mn-cs"/>
              </a:rPr>
              <a:t>этап </a:t>
            </a:r>
            <a:r>
              <a:rPr lang="ru-RU" sz="5100" b="1" dirty="0">
                <a:solidFill>
                  <a:srgbClr val="00B050"/>
                </a:solidFill>
                <a:latin typeface="Lucida Sans Unicode"/>
                <a:ea typeface="+mn-ea"/>
                <a:cs typeface="+mn-cs"/>
              </a:rPr>
              <a:t>- </a:t>
            </a:r>
            <a:r>
              <a:rPr lang="ru-RU" sz="2700" b="1" dirty="0">
                <a:solidFill>
                  <a:srgbClr val="FF0000"/>
                </a:solidFill>
                <a:latin typeface="Lucida Sans Unicode"/>
                <a:ea typeface="+mn-ea"/>
                <a:cs typeface="+mn-cs"/>
              </a:rPr>
              <a:t>с 01 апреля до 30 июня 2023 года </a:t>
            </a:r>
          </a:p>
          <a:p>
            <a:pPr marL="109728" lvl="0" algn="l">
              <a:spcBef>
                <a:spcPts val="400"/>
              </a:spcBef>
              <a:buClr>
                <a:srgbClr val="2DA2BF"/>
              </a:buClr>
              <a:buSzPct val="68000"/>
            </a:pPr>
            <a:r>
              <a:rPr lang="ru-RU" sz="2700" dirty="0" smtClean="0">
                <a:solidFill>
                  <a:prstClr val="black"/>
                </a:solidFill>
                <a:latin typeface="Lucida Sans Unicode"/>
                <a:ea typeface="+mn-ea"/>
                <a:cs typeface="+mn-cs"/>
              </a:rPr>
              <a:t>для </a:t>
            </a:r>
            <a:r>
              <a:rPr lang="ru-RU" sz="2700" dirty="0">
                <a:solidFill>
                  <a:prstClr val="black"/>
                </a:solidFill>
                <a:latin typeface="Lucida Sans Unicode"/>
                <a:ea typeface="+mn-ea"/>
                <a:cs typeface="+mn-cs"/>
              </a:rPr>
              <a:t>детей, имеющих внеочередное, первоочередное </a:t>
            </a:r>
            <a:br>
              <a:rPr lang="ru-RU" sz="2700" dirty="0">
                <a:solidFill>
                  <a:prstClr val="black"/>
                </a:solidFill>
                <a:latin typeface="Lucida Sans Unicode"/>
                <a:ea typeface="+mn-ea"/>
                <a:cs typeface="+mn-cs"/>
              </a:rPr>
            </a:br>
            <a:r>
              <a:rPr lang="ru-RU" sz="2700" dirty="0">
                <a:solidFill>
                  <a:prstClr val="black"/>
                </a:solidFill>
                <a:latin typeface="Lucida Sans Unicode"/>
                <a:ea typeface="+mn-ea"/>
                <a:cs typeface="+mn-cs"/>
              </a:rPr>
              <a:t>и преимущественное право зачисления граждан на обучение </a:t>
            </a:r>
            <a:r>
              <a:rPr lang="ru-RU" sz="2700" dirty="0" smtClean="0">
                <a:solidFill>
                  <a:prstClr val="black"/>
                </a:solidFill>
                <a:latin typeface="Lucida Sans Unicode"/>
                <a:ea typeface="+mn-ea"/>
                <a:cs typeface="+mn-cs"/>
              </a:rPr>
              <a:t>в </a:t>
            </a:r>
            <a:r>
              <a:rPr lang="ru-RU" sz="2700" dirty="0">
                <a:solidFill>
                  <a:prstClr val="black"/>
                </a:solidFill>
                <a:latin typeface="Lucida Sans Unicode"/>
                <a:ea typeface="+mn-ea"/>
                <a:cs typeface="+mn-cs"/>
              </a:rPr>
              <a:t>государственные образовательные организации, а также проживающих  на закрепленной территории</a:t>
            </a:r>
          </a:p>
          <a:p>
            <a:pPr marL="109728" lvl="0" algn="just">
              <a:spcBef>
                <a:spcPts val="400"/>
              </a:spcBef>
              <a:buClr>
                <a:srgbClr val="2DA2BF"/>
              </a:buClr>
              <a:buSzPct val="68000"/>
            </a:pPr>
            <a:r>
              <a:rPr lang="ru-RU" sz="4600" b="1" dirty="0">
                <a:solidFill>
                  <a:srgbClr val="00B050"/>
                </a:solidFill>
                <a:latin typeface="Lucida Sans Unicode"/>
                <a:ea typeface="+mn-ea"/>
                <a:cs typeface="+mn-cs"/>
              </a:rPr>
              <a:t>2 этап </a:t>
            </a:r>
            <a:r>
              <a:rPr lang="ru-RU" sz="5100" b="1" dirty="0">
                <a:solidFill>
                  <a:srgbClr val="00B050"/>
                </a:solidFill>
                <a:latin typeface="Lucida Sans Unicode"/>
                <a:ea typeface="+mn-ea"/>
                <a:cs typeface="+mn-cs"/>
              </a:rPr>
              <a:t>- </a:t>
            </a:r>
            <a:r>
              <a:rPr lang="ru-RU" sz="2900" b="1" dirty="0">
                <a:solidFill>
                  <a:srgbClr val="FF0000"/>
                </a:solidFill>
                <a:latin typeface="Lucida Sans Unicode"/>
                <a:ea typeface="+mn-ea"/>
                <a:cs typeface="+mn-cs"/>
              </a:rPr>
              <a:t>с 6 июля до 5 сентября 2023 года </a:t>
            </a:r>
            <a:r>
              <a:rPr lang="ru-RU" sz="2900" b="1" dirty="0">
                <a:solidFill>
                  <a:prstClr val="black"/>
                </a:solidFill>
                <a:latin typeface="Lucida Sans Unicode"/>
                <a:ea typeface="+mn-ea"/>
                <a:cs typeface="+mn-cs"/>
              </a:rPr>
              <a:t>- </a:t>
            </a:r>
            <a:r>
              <a:rPr lang="ru-RU" sz="2700" dirty="0">
                <a:solidFill>
                  <a:prstClr val="black"/>
                </a:solidFill>
                <a:latin typeface="Lucida Sans Unicode"/>
                <a:ea typeface="+mn-ea"/>
                <a:cs typeface="+mn-cs"/>
              </a:rPr>
              <a:t>для детей, не проживающих на закрепленной территории, до момента заполнения свободных мест.</a:t>
            </a:r>
          </a:p>
          <a:p>
            <a:pPr algn="l"/>
            <a:r>
              <a:rPr lang="ru-RU" sz="2900" dirty="0" smtClean="0">
                <a:solidFill>
                  <a:srgbClr val="002060"/>
                </a:solidFill>
              </a:rPr>
              <a:t/>
            </a:r>
            <a:br>
              <a:rPr lang="ru-RU" sz="2900" dirty="0" smtClean="0">
                <a:solidFill>
                  <a:srgbClr val="002060"/>
                </a:solidFill>
              </a:rPr>
            </a:br>
            <a:endParaRPr lang="ru-RU" sz="2900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5897" y="5628158"/>
            <a:ext cx="1462373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482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Льготные категории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052736"/>
            <a:ext cx="8568952" cy="5328592"/>
          </a:xfrm>
        </p:spPr>
        <p:txBody>
          <a:bodyPr>
            <a:normAutofit fontScale="70000" lnSpcReduction="20000"/>
          </a:bodyPr>
          <a:lstStyle/>
          <a:p>
            <a:pPr algn="l">
              <a:spcBef>
                <a:spcPts val="0"/>
              </a:spcBef>
            </a:pPr>
            <a:r>
              <a:rPr lang="ru-RU" sz="2400" b="1" dirty="0" smtClean="0">
                <a:solidFill>
                  <a:srgbClr val="FF0000"/>
                </a:solidFill>
              </a:rPr>
              <a:t>Внеочередное право</a:t>
            </a:r>
          </a:p>
          <a:p>
            <a:pPr algn="l">
              <a:spcBef>
                <a:spcPts val="0"/>
              </a:spcBef>
            </a:pPr>
            <a:r>
              <a:rPr lang="ru-RU" sz="2300" dirty="0" smtClean="0">
                <a:solidFill>
                  <a:schemeClr val="tx1"/>
                </a:solidFill>
              </a:rPr>
              <a:t>- дети сотрудников Следственного комитета</a:t>
            </a:r>
          </a:p>
          <a:p>
            <a:pPr algn="l">
              <a:spcBef>
                <a:spcPts val="0"/>
              </a:spcBef>
            </a:pPr>
            <a:r>
              <a:rPr lang="ru-RU" sz="2300" dirty="0" smtClean="0">
                <a:solidFill>
                  <a:schemeClr val="tx1"/>
                </a:solidFill>
              </a:rPr>
              <a:t>- дети судей</a:t>
            </a:r>
          </a:p>
          <a:p>
            <a:pPr algn="l">
              <a:spcBef>
                <a:spcPts val="0"/>
              </a:spcBef>
            </a:pPr>
            <a:r>
              <a:rPr lang="ru-RU" sz="2300" dirty="0" smtClean="0">
                <a:solidFill>
                  <a:schemeClr val="tx1"/>
                </a:solidFill>
              </a:rPr>
              <a:t>- дети работников прокуратуры</a:t>
            </a:r>
          </a:p>
          <a:p>
            <a:pPr algn="l">
              <a:spcBef>
                <a:spcPts val="0"/>
              </a:spcBef>
            </a:pPr>
            <a:r>
              <a:rPr lang="ru-RU" sz="2300" dirty="0" smtClean="0">
                <a:solidFill>
                  <a:schemeClr val="tx1"/>
                </a:solidFill>
              </a:rPr>
              <a:t>- дети</a:t>
            </a:r>
            <a:r>
              <a:rPr lang="ru-RU" sz="2300" dirty="0">
                <a:solidFill>
                  <a:schemeClr val="tx1"/>
                </a:solidFill>
              </a:rPr>
              <a:t>, один из родителей (законных представителей) которых участвует или участвовал в проведении специальной военной операции (в выполнении специальных задач) на территориях </a:t>
            </a:r>
            <a:r>
              <a:rPr lang="ru-RU" sz="2300" dirty="0" smtClean="0">
                <a:solidFill>
                  <a:schemeClr val="tx1"/>
                </a:solidFill>
              </a:rPr>
              <a:t>ДНР, </a:t>
            </a:r>
            <a:r>
              <a:rPr lang="ru-RU" sz="2300" dirty="0" smtClean="0">
                <a:solidFill>
                  <a:schemeClr val="tx1"/>
                </a:solidFill>
              </a:rPr>
              <a:t>ЛНР, Запорожской, Херсонской областей </a:t>
            </a:r>
            <a:r>
              <a:rPr lang="ru-RU" sz="2300" dirty="0" smtClean="0">
                <a:solidFill>
                  <a:schemeClr val="tx1"/>
                </a:solidFill>
              </a:rPr>
              <a:t>и </a:t>
            </a:r>
            <a:r>
              <a:rPr lang="ru-RU" sz="2300" dirty="0">
                <a:solidFill>
                  <a:schemeClr val="tx1"/>
                </a:solidFill>
              </a:rPr>
              <a:t>Украины, в том числе призваны на военную службу по мобилизации в Вооруженные Силы Российской </a:t>
            </a:r>
            <a:r>
              <a:rPr lang="ru-RU" sz="2300" dirty="0" smtClean="0">
                <a:solidFill>
                  <a:schemeClr val="tx1"/>
                </a:solidFill>
              </a:rPr>
              <a:t>Федерации</a:t>
            </a:r>
          </a:p>
          <a:p>
            <a:pPr algn="l">
              <a:spcBef>
                <a:spcPts val="0"/>
              </a:spcBef>
            </a:pPr>
            <a:r>
              <a:rPr lang="ru-RU" sz="2300" dirty="0" smtClean="0">
                <a:solidFill>
                  <a:schemeClr val="tx1"/>
                </a:solidFill>
              </a:rPr>
              <a:t>- дети</a:t>
            </a:r>
            <a:r>
              <a:rPr lang="ru-RU" sz="2300" dirty="0">
                <a:solidFill>
                  <a:schemeClr val="tx1"/>
                </a:solidFill>
              </a:rPr>
              <a:t>, являющиеся пасынками и падчерицами граждан, которые являются (являлись) участниками специальной военной операции либо призваны на военную службу по мобилизации</a:t>
            </a:r>
          </a:p>
          <a:p>
            <a:pPr algn="l">
              <a:spcBef>
                <a:spcPts val="0"/>
              </a:spcBef>
            </a:pPr>
            <a:r>
              <a:rPr lang="ru-RU" sz="2400" b="1" dirty="0" smtClean="0">
                <a:solidFill>
                  <a:srgbClr val="FF0000"/>
                </a:solidFill>
              </a:rPr>
              <a:t>Первоочередное </a:t>
            </a:r>
            <a:r>
              <a:rPr lang="ru-RU" sz="2400" b="1" dirty="0" smtClean="0">
                <a:solidFill>
                  <a:srgbClr val="FF0000"/>
                </a:solidFill>
              </a:rPr>
              <a:t>право</a:t>
            </a:r>
          </a:p>
          <a:p>
            <a:pPr algn="l">
              <a:spcBef>
                <a:spcPts val="0"/>
              </a:spcBef>
            </a:pPr>
            <a:r>
              <a:rPr lang="ru-RU" sz="2400" b="1" dirty="0" smtClean="0">
                <a:solidFill>
                  <a:schemeClr val="tx1"/>
                </a:solidFill>
              </a:rPr>
              <a:t>-</a:t>
            </a:r>
            <a:r>
              <a:rPr lang="ru-RU" sz="2300" dirty="0" smtClean="0">
                <a:solidFill>
                  <a:schemeClr val="tx1"/>
                </a:solidFill>
              </a:rPr>
              <a:t>дети сотрудника полиции</a:t>
            </a:r>
          </a:p>
          <a:p>
            <a:pPr algn="l">
              <a:spcBef>
                <a:spcPts val="0"/>
              </a:spcBef>
            </a:pPr>
            <a:r>
              <a:rPr lang="ru-RU" sz="2300" dirty="0" smtClean="0">
                <a:solidFill>
                  <a:schemeClr val="tx1"/>
                </a:solidFill>
              </a:rPr>
              <a:t>-дети военнослужащих </a:t>
            </a:r>
            <a:r>
              <a:rPr lang="ru-RU" sz="2300" dirty="0" smtClean="0">
                <a:solidFill>
                  <a:srgbClr val="C00000"/>
                </a:solidFill>
              </a:rPr>
              <a:t>по месту жительства их семей</a:t>
            </a:r>
          </a:p>
          <a:p>
            <a:pPr algn="l">
              <a:spcBef>
                <a:spcPts val="0"/>
              </a:spcBef>
            </a:pPr>
            <a:r>
              <a:rPr lang="ru-RU" sz="2300" dirty="0" smtClean="0">
                <a:solidFill>
                  <a:schemeClr val="bg1">
                    <a:lumMod val="65000"/>
                  </a:schemeClr>
                </a:solidFill>
              </a:rPr>
              <a:t>-</a:t>
            </a:r>
            <a:r>
              <a:rPr lang="ru-RU" sz="2300" dirty="0" smtClean="0">
                <a:solidFill>
                  <a:schemeClr val="tx1"/>
                </a:solidFill>
              </a:rPr>
              <a:t>дети сотрудника проходящего службу в учреждениях и органах уголовно-исполнительной системы, федеральной противопожарной службе и таможенных органах Российской Федерации</a:t>
            </a:r>
          </a:p>
          <a:p>
            <a:pPr algn="l">
              <a:spcBef>
                <a:spcPts val="0"/>
              </a:spcBef>
            </a:pPr>
            <a:r>
              <a:rPr lang="ru-RU" sz="2400" b="1" dirty="0" smtClean="0">
                <a:solidFill>
                  <a:srgbClr val="FF0000"/>
                </a:solidFill>
              </a:rPr>
              <a:t>Преимущественное право</a:t>
            </a:r>
          </a:p>
          <a:p>
            <a:pPr algn="l">
              <a:spcBef>
                <a:spcPts val="0"/>
              </a:spcBef>
            </a:pPr>
            <a:r>
              <a:rPr lang="ru-RU" sz="2200" b="1" dirty="0">
                <a:solidFill>
                  <a:schemeClr val="tx1"/>
                </a:solidFill>
              </a:rPr>
              <a:t>-</a:t>
            </a:r>
            <a:r>
              <a:rPr lang="ru-RU" sz="2200" dirty="0">
                <a:solidFill>
                  <a:schemeClr val="tx1"/>
                </a:solidFill>
              </a:rPr>
              <a:t>дети, если полнородные и </a:t>
            </a:r>
            <a:r>
              <a:rPr lang="ru-RU" sz="2200" dirty="0" err="1">
                <a:solidFill>
                  <a:schemeClr val="tx1"/>
                </a:solidFill>
              </a:rPr>
              <a:t>неполнородные</a:t>
            </a:r>
            <a:r>
              <a:rPr lang="ru-RU" sz="2200" dirty="0">
                <a:solidFill>
                  <a:schemeClr val="tx1"/>
                </a:solidFill>
              </a:rPr>
              <a:t>   брат или сестра уже обучаются в  лицее № 470 </a:t>
            </a:r>
            <a:endParaRPr lang="ru-RU" sz="2200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ru-RU" sz="2200" dirty="0" smtClean="0">
                <a:solidFill>
                  <a:schemeClr val="tx1"/>
                </a:solidFill>
              </a:rPr>
              <a:t>-дети</a:t>
            </a:r>
            <a:r>
              <a:rPr lang="ru-RU" sz="2200" dirty="0">
                <a:solidFill>
                  <a:schemeClr val="tx1"/>
                </a:solidFill>
              </a:rPr>
              <a:t>, в том числе усыновленные (удочеренные) или находящиеся под опекой или попечительством в семье, включая приемную семью, брат и (или) сестра (полнородные и </a:t>
            </a:r>
            <a:r>
              <a:rPr lang="ru-RU" sz="2200" dirty="0" err="1">
                <a:solidFill>
                  <a:schemeClr val="tx1"/>
                </a:solidFill>
              </a:rPr>
              <a:t>неполнородные</a:t>
            </a:r>
            <a:r>
              <a:rPr lang="ru-RU" sz="2200" dirty="0">
                <a:solidFill>
                  <a:schemeClr val="tx1"/>
                </a:solidFill>
              </a:rPr>
              <a:t>, усыновленные (удочеренные), дети, опекунами (попечителями) которых являются родители (законные представители) ребенка, в отношении которого подается заявление, которых обучаются в данной образовательной </a:t>
            </a:r>
            <a:r>
              <a:rPr lang="ru-RU" sz="2200" dirty="0" smtClean="0">
                <a:solidFill>
                  <a:schemeClr val="tx1"/>
                </a:solidFill>
              </a:rPr>
              <a:t>организации;</a:t>
            </a:r>
            <a:endParaRPr lang="ru-RU" sz="2200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ru-RU" sz="2200" dirty="0" smtClean="0">
                <a:solidFill>
                  <a:schemeClr val="tx1"/>
                </a:solidFill>
              </a:rPr>
              <a:t>-</a:t>
            </a:r>
            <a:r>
              <a:rPr lang="ru-RU" sz="2200" dirty="0">
                <a:solidFill>
                  <a:schemeClr val="tx1"/>
                </a:solidFill>
              </a:rPr>
              <a:t>дети, если родитель (законный представитель) занимает штатную должность в лицее № 470);</a:t>
            </a:r>
          </a:p>
          <a:p>
            <a:pPr algn="l">
              <a:spcBef>
                <a:spcPts val="0"/>
              </a:spcBef>
            </a:pP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373216"/>
            <a:ext cx="1798637" cy="168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488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7544" y="332656"/>
            <a:ext cx="8424936" cy="576063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b="1" dirty="0" smtClean="0">
                <a:solidFill>
                  <a:srgbClr val="FF0000"/>
                </a:solidFill>
              </a:rPr>
              <a:t/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600" b="1" dirty="0">
                <a:solidFill>
                  <a:srgbClr val="FF0000"/>
                </a:solidFill>
              </a:rPr>
              <a:t/>
            </a:r>
            <a:br>
              <a:rPr lang="ru-RU" sz="3600" b="1" dirty="0">
                <a:solidFill>
                  <a:srgbClr val="FF0000"/>
                </a:solidFill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/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600" b="1" dirty="0">
                <a:solidFill>
                  <a:srgbClr val="FF0000"/>
                </a:solidFill>
              </a:rPr>
              <a:t/>
            </a:r>
            <a:br>
              <a:rPr lang="ru-RU" sz="3600" b="1" dirty="0">
                <a:solidFill>
                  <a:srgbClr val="FF0000"/>
                </a:solidFill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/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600" b="1" dirty="0">
                <a:solidFill>
                  <a:srgbClr val="FF0000"/>
                </a:solidFill>
              </a:rPr>
              <a:t/>
            </a:r>
            <a:br>
              <a:rPr lang="ru-RU" sz="3600" b="1" dirty="0">
                <a:solidFill>
                  <a:srgbClr val="FF0000"/>
                </a:solidFill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/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600" b="1" dirty="0">
                <a:solidFill>
                  <a:srgbClr val="FF0000"/>
                </a:solidFill>
              </a:rPr>
              <a:t/>
            </a:r>
            <a:br>
              <a:rPr lang="ru-RU" sz="3600" b="1" dirty="0">
                <a:solidFill>
                  <a:srgbClr val="FF0000"/>
                </a:solidFill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/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600" b="1" dirty="0">
                <a:solidFill>
                  <a:srgbClr val="FF0000"/>
                </a:solidFill>
              </a:rPr>
              <a:t/>
            </a:r>
            <a:br>
              <a:rPr lang="ru-RU" sz="3600" b="1" dirty="0">
                <a:solidFill>
                  <a:srgbClr val="FF0000"/>
                </a:solidFill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/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600" b="1" dirty="0">
                <a:solidFill>
                  <a:srgbClr val="FF0000"/>
                </a:solidFill>
              </a:rPr>
              <a:t/>
            </a:r>
            <a:br>
              <a:rPr lang="ru-RU" sz="3600" b="1" dirty="0">
                <a:solidFill>
                  <a:srgbClr val="FF0000"/>
                </a:solidFill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/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>Способы </a:t>
            </a:r>
            <a:r>
              <a:rPr lang="ru-RU" sz="3600" b="1" dirty="0">
                <a:solidFill>
                  <a:srgbClr val="FF0000"/>
                </a:solidFill>
              </a:rPr>
              <a:t>подачи заявления:</a:t>
            </a:r>
            <a:br>
              <a:rPr lang="ru-RU" sz="3600" b="1" dirty="0">
                <a:solidFill>
                  <a:srgbClr val="FF0000"/>
                </a:solidFill>
              </a:rPr>
            </a:br>
            <a:r>
              <a:rPr lang="ru-RU" sz="3600" b="1" dirty="0" smtClean="0">
                <a:solidFill>
                  <a:srgbClr val="002060"/>
                </a:solidFill>
              </a:rPr>
              <a:t>-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100" b="1" dirty="0" smtClean="0">
                <a:solidFill>
                  <a:srgbClr val="002060"/>
                </a:solidFill>
              </a:rPr>
              <a:t>в </a:t>
            </a:r>
            <a:r>
              <a:rPr lang="ru-RU" sz="3100" b="1" dirty="0">
                <a:solidFill>
                  <a:srgbClr val="002060"/>
                </a:solidFill>
              </a:rPr>
              <a:t>электронной форме посредством </a:t>
            </a:r>
            <a:r>
              <a:rPr lang="ru-RU" sz="3100" b="1" dirty="0" err="1" smtClean="0">
                <a:solidFill>
                  <a:srgbClr val="002060"/>
                </a:solidFill>
              </a:rPr>
              <a:t>федеральноо</a:t>
            </a:r>
            <a:r>
              <a:rPr lang="ru-RU" sz="3100" b="1" dirty="0" smtClean="0">
                <a:solidFill>
                  <a:srgbClr val="002060"/>
                </a:solidFill>
              </a:rPr>
              <a:t> Портала (ЕПГУ);</a:t>
            </a:r>
            <a:r>
              <a:rPr lang="ru-RU" sz="3100" b="1" dirty="0" smtClean="0">
                <a:solidFill>
                  <a:srgbClr val="002060"/>
                </a:solidFill>
              </a:rPr>
              <a:t/>
            </a:r>
            <a:br>
              <a:rPr lang="ru-RU" sz="3100" b="1" dirty="0" smtClean="0">
                <a:solidFill>
                  <a:srgbClr val="002060"/>
                </a:solidFill>
              </a:rPr>
            </a:br>
            <a:r>
              <a:rPr lang="ru-RU" sz="3100" b="1" dirty="0" smtClean="0">
                <a:solidFill>
                  <a:srgbClr val="002060"/>
                </a:solidFill>
              </a:rPr>
              <a:t>- </a:t>
            </a:r>
            <a:r>
              <a:rPr lang="ru-RU" sz="3100" b="1" dirty="0" smtClean="0">
                <a:solidFill>
                  <a:srgbClr val="002060"/>
                </a:solidFill>
              </a:rPr>
              <a:t>в </a:t>
            </a:r>
            <a:r>
              <a:rPr lang="ru-RU" sz="3100" b="1" dirty="0">
                <a:solidFill>
                  <a:srgbClr val="002060"/>
                </a:solidFill>
              </a:rPr>
              <a:t>электронной форме посредством </a:t>
            </a:r>
            <a:r>
              <a:rPr lang="ru-RU" sz="3100" b="1" dirty="0" smtClean="0">
                <a:solidFill>
                  <a:srgbClr val="002060"/>
                </a:solidFill>
              </a:rPr>
              <a:t>портала </a:t>
            </a:r>
            <a:r>
              <a:rPr lang="en-US" sz="3100" b="1" dirty="0" smtClean="0">
                <a:solidFill>
                  <a:srgbClr val="002060"/>
                </a:solidFill>
              </a:rPr>
              <a:t>www.gu.spb.ru</a:t>
            </a:r>
            <a:r>
              <a:rPr lang="ru-RU" sz="3100" b="1" dirty="0">
                <a:solidFill>
                  <a:srgbClr val="002060"/>
                </a:solidFill>
              </a:rPr>
              <a:t>;</a:t>
            </a:r>
            <a:r>
              <a:rPr lang="en-US" sz="3100" b="1" dirty="0">
                <a:solidFill>
                  <a:srgbClr val="002060"/>
                </a:solidFill>
              </a:rPr>
              <a:t/>
            </a:r>
            <a:br>
              <a:rPr lang="en-US" sz="3100" b="1" dirty="0">
                <a:solidFill>
                  <a:srgbClr val="002060"/>
                </a:solidFill>
              </a:rPr>
            </a:br>
            <a:r>
              <a:rPr lang="ru-RU" sz="3100" b="1" dirty="0" smtClean="0">
                <a:solidFill>
                  <a:srgbClr val="002060"/>
                </a:solidFill>
              </a:rPr>
              <a:t>- в </a:t>
            </a:r>
            <a:r>
              <a:rPr lang="ru-RU" sz="3100" b="1" dirty="0">
                <a:solidFill>
                  <a:srgbClr val="002060"/>
                </a:solidFill>
              </a:rPr>
              <a:t>структурном подразделении МФЦ;</a:t>
            </a:r>
            <a:br>
              <a:rPr lang="ru-RU" sz="3100" b="1" dirty="0">
                <a:solidFill>
                  <a:srgbClr val="002060"/>
                </a:solidFill>
              </a:rPr>
            </a:br>
            <a:r>
              <a:rPr lang="ru-RU" sz="3100" b="1" dirty="0" smtClean="0">
                <a:solidFill>
                  <a:srgbClr val="002060"/>
                </a:solidFill>
              </a:rPr>
              <a:t>- лично </a:t>
            </a:r>
            <a:r>
              <a:rPr lang="ru-RU" sz="3100" b="1" dirty="0">
                <a:solidFill>
                  <a:srgbClr val="002060"/>
                </a:solidFill>
              </a:rPr>
              <a:t>в образовательную </a:t>
            </a:r>
            <a:r>
              <a:rPr lang="ru-RU" sz="3100" b="1" dirty="0" smtClean="0">
                <a:solidFill>
                  <a:srgbClr val="002060"/>
                </a:solidFill>
              </a:rPr>
              <a:t>организацию</a:t>
            </a:r>
            <a:r>
              <a:rPr lang="ru-RU" sz="3100" b="1" dirty="0">
                <a:solidFill>
                  <a:srgbClr val="002060"/>
                </a:solidFill>
              </a:rPr>
              <a:t/>
            </a:r>
            <a:br>
              <a:rPr lang="ru-RU" sz="3100" b="1" dirty="0">
                <a:solidFill>
                  <a:srgbClr val="002060"/>
                </a:solidFill>
              </a:rPr>
            </a:br>
            <a:r>
              <a:rPr lang="ru-RU" sz="3100" b="1" dirty="0" smtClean="0">
                <a:solidFill>
                  <a:srgbClr val="002060"/>
                </a:solidFill>
              </a:rPr>
              <a:t>- через </a:t>
            </a:r>
            <a:r>
              <a:rPr lang="ru-RU" sz="3100" b="1" dirty="0">
                <a:solidFill>
                  <a:srgbClr val="002060"/>
                </a:solidFill>
              </a:rPr>
              <a:t>операторов почтовой связи общего пользования заказным письмом с уведомлением о </a:t>
            </a:r>
            <a:r>
              <a:rPr lang="ru-RU" sz="3100" b="1" dirty="0" smtClean="0">
                <a:solidFill>
                  <a:srgbClr val="002060"/>
                </a:solidFill>
              </a:rPr>
              <a:t>вручении</a:t>
            </a:r>
            <a:r>
              <a:rPr lang="ru-RU" sz="3100" b="1" dirty="0">
                <a:solidFill>
                  <a:srgbClr val="002060"/>
                </a:solidFill>
              </a:rPr>
              <a:t/>
            </a:r>
            <a:br>
              <a:rPr lang="ru-RU" sz="3100" b="1" dirty="0">
                <a:solidFill>
                  <a:srgbClr val="002060"/>
                </a:solidFill>
              </a:rPr>
            </a:br>
            <a:r>
              <a:rPr lang="ru-RU" sz="3100" b="1" dirty="0" smtClean="0">
                <a:solidFill>
                  <a:srgbClr val="FF0000"/>
                </a:solidFill>
              </a:rPr>
              <a:t/>
            </a:r>
            <a:br>
              <a:rPr lang="ru-RU" sz="3100" b="1" dirty="0" smtClean="0">
                <a:solidFill>
                  <a:srgbClr val="FF0000"/>
                </a:solidFill>
              </a:rPr>
            </a:br>
            <a:r>
              <a:rPr lang="ru-RU" sz="3100" b="1" dirty="0" smtClean="0">
                <a:solidFill>
                  <a:srgbClr val="002060"/>
                </a:solidFill>
              </a:rPr>
              <a:t>Заявитель </a:t>
            </a:r>
            <a:r>
              <a:rPr lang="ru-RU" sz="3100" b="1" dirty="0">
                <a:solidFill>
                  <a:srgbClr val="002060"/>
                </a:solidFill>
              </a:rPr>
              <a:t>вправе подать заявление в несколько образовательных организаций </a:t>
            </a:r>
            <a:br>
              <a:rPr lang="ru-RU" sz="3100" b="1" dirty="0">
                <a:solidFill>
                  <a:srgbClr val="002060"/>
                </a:solidFill>
              </a:rPr>
            </a:br>
            <a:r>
              <a:rPr lang="ru-RU" sz="3100" b="1" dirty="0" smtClean="0">
                <a:solidFill>
                  <a:srgbClr val="002060"/>
                </a:solidFill>
              </a:rPr>
              <a:t>(в каждую школу отдельное заявление)</a:t>
            </a:r>
            <a:r>
              <a:rPr lang="ru-RU" sz="3100" b="1" dirty="0">
                <a:solidFill>
                  <a:srgbClr val="002060"/>
                </a:solidFill>
              </a:rPr>
              <a:t/>
            </a:r>
            <a:br>
              <a:rPr lang="ru-RU" sz="3100" b="1" dirty="0">
                <a:solidFill>
                  <a:srgbClr val="002060"/>
                </a:solidFill>
              </a:rPr>
            </a:br>
            <a:endParaRPr lang="ru-RU" sz="3100" b="1" dirty="0">
              <a:solidFill>
                <a:srgbClr val="00206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373216"/>
            <a:ext cx="1798637" cy="168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704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1492" y="1556792"/>
            <a:ext cx="7562916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400" b="1" dirty="0" smtClean="0"/>
              <a:t>  </a:t>
            </a:r>
            <a:r>
              <a:rPr lang="ru-RU" sz="2000" b="1" dirty="0" smtClean="0"/>
              <a:t>Обращаем </a:t>
            </a:r>
            <a:r>
              <a:rPr lang="ru-RU" sz="2000" b="1" dirty="0"/>
              <a:t>Ваше внимание</a:t>
            </a:r>
            <a:r>
              <a:rPr lang="ru-RU" sz="2000" dirty="0"/>
              <a:t>, </a:t>
            </a:r>
            <a:r>
              <a:rPr lang="ru-RU" sz="2000" dirty="0" smtClean="0"/>
              <a:t>что</a:t>
            </a:r>
            <a:r>
              <a:rPr lang="ru-RU" sz="2000" b="1" dirty="0"/>
              <a:t> </a:t>
            </a:r>
            <a:r>
              <a:rPr lang="ru-RU" sz="2000" b="1" dirty="0" smtClean="0">
                <a:solidFill>
                  <a:srgbClr val="FF0000"/>
                </a:solidFill>
              </a:rPr>
              <a:t>способ,</a:t>
            </a:r>
            <a:r>
              <a:rPr lang="ru-RU" sz="2000" b="1" dirty="0" smtClean="0"/>
              <a:t> </a:t>
            </a:r>
            <a:r>
              <a:rPr lang="ru-RU" sz="2000" b="1" dirty="0" smtClean="0">
                <a:solidFill>
                  <a:srgbClr val="FF0000"/>
                </a:solidFill>
              </a:rPr>
              <a:t>дата </a:t>
            </a:r>
            <a:r>
              <a:rPr lang="ru-RU" sz="2000" b="1" dirty="0">
                <a:solidFill>
                  <a:srgbClr val="FF0000"/>
                </a:solidFill>
              </a:rPr>
              <a:t>и время </a:t>
            </a:r>
            <a:r>
              <a:rPr lang="ru-RU" sz="2000" b="1" dirty="0"/>
              <a:t>подачи заявления не являются критерием при принятии решения о зачислении в первый </a:t>
            </a:r>
            <a:r>
              <a:rPr lang="ru-RU" sz="2000" b="1" dirty="0" smtClean="0"/>
              <a:t>класс.</a:t>
            </a:r>
          </a:p>
          <a:p>
            <a:pPr algn="just"/>
            <a:endParaRPr lang="ru-RU" sz="2000" b="1" dirty="0" smtClean="0"/>
          </a:p>
          <a:p>
            <a:pPr lvl="0" algn="just">
              <a:lnSpc>
                <a:spcPct val="150000"/>
              </a:lnSpc>
              <a:spcBef>
                <a:spcPct val="20000"/>
              </a:spcBef>
            </a:pPr>
            <a:r>
              <a:rPr lang="ru-RU" sz="2000" b="1" dirty="0">
                <a:solidFill>
                  <a:srgbClr val="FF0000"/>
                </a:solidFill>
              </a:rPr>
              <a:t>Все заявления после обработки направляются в </a:t>
            </a:r>
            <a:r>
              <a:rPr lang="ru-RU" sz="2000" b="1" dirty="0">
                <a:solidFill>
                  <a:srgbClr val="002060"/>
                </a:solidFill>
              </a:rPr>
              <a:t>«Личный кабинет» </a:t>
            </a:r>
            <a:r>
              <a:rPr lang="ru-RU" sz="2000" b="1" dirty="0">
                <a:solidFill>
                  <a:srgbClr val="FF0000"/>
                </a:solidFill>
              </a:rPr>
              <a:t>образовательной организации в информационной системе КАИС КРО </a:t>
            </a:r>
            <a:r>
              <a:rPr lang="ru-RU" sz="2000" b="1" dirty="0">
                <a:solidFill>
                  <a:srgbClr val="002060"/>
                </a:solidFill>
              </a:rPr>
              <a:t>(портал «Петербургское образование»)</a:t>
            </a:r>
          </a:p>
          <a:p>
            <a:pPr algn="just"/>
            <a:endParaRPr lang="ru-RU" sz="2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363" y="5229200"/>
            <a:ext cx="1798637" cy="168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767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764704"/>
            <a:ext cx="8640960" cy="5616624"/>
          </a:xfrm>
        </p:spPr>
        <p:txBody>
          <a:bodyPr>
            <a:noAutofit/>
          </a:bodyPr>
          <a:lstStyle/>
          <a:p>
            <a:pPr algn="l"/>
            <a:r>
              <a:rPr lang="ru-RU" sz="3600" b="1" i="1" u="sng" dirty="0" smtClean="0">
                <a:solidFill>
                  <a:srgbClr val="C00000"/>
                </a:solidFill>
              </a:rPr>
              <a:t> П</a:t>
            </a:r>
            <a:r>
              <a:rPr lang="ru-RU" sz="2800" b="1" i="1" u="sng" dirty="0" smtClean="0">
                <a:solidFill>
                  <a:srgbClr val="C00000"/>
                </a:solidFill>
              </a:rPr>
              <a:t>редоставление документов в ОУ:</a:t>
            </a:r>
          </a:p>
          <a:p>
            <a:pPr algn="l"/>
            <a:r>
              <a:rPr lang="ru-RU" sz="2800" b="1" dirty="0" smtClean="0">
                <a:solidFill>
                  <a:srgbClr val="002060"/>
                </a:solidFill>
              </a:rPr>
              <a:t>Сотрудники лицея из «Личного кабинета» направляют    в   	электронном  виде приглашение  с указанием 	даты и времени приема документов в следующие сроки:</a:t>
            </a:r>
          </a:p>
          <a:p>
            <a:pPr algn="l"/>
            <a:r>
              <a:rPr lang="ru-RU" sz="2800" b="1" dirty="0" smtClean="0">
                <a:solidFill>
                  <a:srgbClr val="FF0000"/>
                </a:solidFill>
              </a:rPr>
              <a:t>1этап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>
                <a:solidFill>
                  <a:srgbClr val="002060"/>
                </a:solidFill>
              </a:rPr>
              <a:t>: не </a:t>
            </a:r>
            <a:r>
              <a:rPr lang="ru-RU" sz="2800" b="1" dirty="0" smtClean="0">
                <a:solidFill>
                  <a:srgbClr val="002060"/>
                </a:solidFill>
              </a:rPr>
              <a:t>ранее </a:t>
            </a:r>
            <a:r>
              <a:rPr lang="ru-RU" sz="2800" b="1" dirty="0" smtClean="0">
                <a:solidFill>
                  <a:srgbClr val="FF0000"/>
                </a:solidFill>
              </a:rPr>
              <a:t>30 рабочих дней </a:t>
            </a:r>
            <a:r>
              <a:rPr lang="ru-RU" sz="2800" b="1" dirty="0" smtClean="0">
                <a:solidFill>
                  <a:srgbClr val="002060"/>
                </a:solidFill>
              </a:rPr>
              <a:t>с даты </a:t>
            </a:r>
            <a:r>
              <a:rPr lang="ru-RU" sz="2800" b="1" dirty="0">
                <a:solidFill>
                  <a:srgbClr val="002060"/>
                </a:solidFill>
              </a:rPr>
              <a:t>начала </a:t>
            </a:r>
            <a:r>
              <a:rPr lang="ru-RU" sz="2800" b="1" dirty="0" smtClean="0">
                <a:solidFill>
                  <a:srgbClr val="002060"/>
                </a:solidFill>
              </a:rPr>
              <a:t>приёма</a:t>
            </a:r>
            <a:r>
              <a:rPr lang="ru-RU" sz="2800" b="1" dirty="0">
                <a:solidFill>
                  <a:srgbClr val="002060"/>
                </a:solidFill>
              </a:rPr>
              <a:t>, </a:t>
            </a:r>
            <a:r>
              <a:rPr lang="ru-RU" sz="2800" b="1" dirty="0" smtClean="0">
                <a:solidFill>
                  <a:srgbClr val="002060"/>
                </a:solidFill>
              </a:rPr>
              <a:t> но </a:t>
            </a:r>
            <a:r>
              <a:rPr lang="ru-RU" sz="2800" b="1" dirty="0">
                <a:solidFill>
                  <a:srgbClr val="002060"/>
                </a:solidFill>
              </a:rPr>
              <a:t>не </a:t>
            </a:r>
            <a:r>
              <a:rPr lang="ru-RU" sz="2800" b="1" dirty="0">
                <a:solidFill>
                  <a:srgbClr val="FF0000"/>
                </a:solidFill>
              </a:rPr>
              <a:t>позднее 30 июня</a:t>
            </a:r>
            <a:endParaRPr lang="ru-RU" sz="2800" b="1" dirty="0" smtClean="0">
              <a:solidFill>
                <a:srgbClr val="002060"/>
              </a:solidFill>
            </a:endParaRPr>
          </a:p>
          <a:p>
            <a:pPr algn="l"/>
            <a:r>
              <a:rPr lang="ru-RU" sz="2800" b="1" dirty="0" smtClean="0">
                <a:solidFill>
                  <a:srgbClr val="FF0000"/>
                </a:solidFill>
              </a:rPr>
              <a:t>2 этап</a:t>
            </a:r>
            <a:r>
              <a:rPr lang="ru-RU" sz="2800" b="1" dirty="0" smtClean="0">
                <a:solidFill>
                  <a:srgbClr val="002060"/>
                </a:solidFill>
              </a:rPr>
              <a:t>: не </a:t>
            </a:r>
            <a:r>
              <a:rPr lang="ru-RU" sz="2800" b="1" dirty="0">
                <a:solidFill>
                  <a:srgbClr val="002060"/>
                </a:solidFill>
              </a:rPr>
              <a:t>ранее 10 </a:t>
            </a:r>
            <a:r>
              <a:rPr lang="ru-RU" sz="2800" b="1" dirty="0" smtClean="0">
                <a:solidFill>
                  <a:srgbClr val="002060"/>
                </a:solidFill>
              </a:rPr>
              <a:t>рабочих дней </a:t>
            </a:r>
            <a:r>
              <a:rPr lang="ru-RU" sz="2800" b="1" dirty="0">
                <a:solidFill>
                  <a:srgbClr val="002060"/>
                </a:solidFill>
              </a:rPr>
              <a:t>с даты начала приёма, но не позднее </a:t>
            </a:r>
            <a:r>
              <a:rPr lang="ru-RU" sz="2800" b="1" dirty="0" smtClean="0">
                <a:solidFill>
                  <a:srgbClr val="002060"/>
                </a:solidFill>
              </a:rPr>
              <a:t>30 рабочих </a:t>
            </a:r>
            <a:r>
              <a:rPr lang="ru-RU" sz="2800" b="1" dirty="0">
                <a:solidFill>
                  <a:srgbClr val="002060"/>
                </a:solidFill>
              </a:rPr>
              <a:t>дней  со дня подачи </a:t>
            </a:r>
            <a:r>
              <a:rPr lang="ru-RU" sz="2800" b="1" dirty="0" smtClean="0">
                <a:solidFill>
                  <a:srgbClr val="002060"/>
                </a:solidFill>
              </a:rPr>
              <a:t>заявления</a:t>
            </a:r>
            <a:endParaRPr lang="ru-RU" sz="2800" b="1" dirty="0">
              <a:solidFill>
                <a:srgbClr val="00206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301208"/>
            <a:ext cx="1798637" cy="168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798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143000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solidFill>
                  <a:srgbClr val="002060"/>
                </a:solidFill>
              </a:rPr>
              <a:t>Предоставление оригиналов документов в ОУ</a:t>
            </a:r>
            <a:endParaRPr lang="ru-RU" sz="6000" b="1" dirty="0">
              <a:solidFill>
                <a:srgbClr val="00206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648"/>
            <a:ext cx="1798637" cy="168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169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6035</TotalTime>
  <Words>1098</Words>
  <Application>Microsoft Office PowerPoint</Application>
  <PresentationFormat>Экран (4:3)</PresentationFormat>
  <Paragraphs>76</Paragraphs>
  <Slides>15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Организация приема в первые классы образовательных учреждений  Санкт-Петербурга  </vt:lpstr>
      <vt:lpstr>Нормативные документы</vt:lpstr>
      <vt:lpstr>Презентация PowerPoint</vt:lpstr>
      <vt:lpstr> Сроки подачи заявлений  </vt:lpstr>
      <vt:lpstr>Льготные категории</vt:lpstr>
      <vt:lpstr>             Способы подачи заявления: - в электронной форме посредством федеральноо Портала (ЕПГУ); - в электронной форме посредством портала www.gu.spb.ru; - в структурном подразделении МФЦ; - лично в образовательную организацию - через операторов почтовой связи общего пользования заказным письмом с уведомлением о вручении  Заявитель вправе подать заявление в несколько образовательных организаций  (в каждую школу отдельное заявление) </vt:lpstr>
      <vt:lpstr>Презентация PowerPoint</vt:lpstr>
      <vt:lpstr>Презентация PowerPoint</vt:lpstr>
      <vt:lpstr>Предоставление оригиналов документов в ОУ</vt:lpstr>
      <vt:lpstr>Документ, удостоверяющий личность заявителя: </vt:lpstr>
      <vt:lpstr>Документ, подтверждающий полномочия представителя: </vt:lpstr>
      <vt:lpstr>Дополнительно предоставляются следующие документы </vt:lpstr>
      <vt:lpstr>Принятие решения о зачислении ребенка  в 1 класс ОУ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асер</dc:creator>
  <cp:lastModifiedBy>Vika</cp:lastModifiedBy>
  <cp:revision>52</cp:revision>
  <dcterms:modified xsi:type="dcterms:W3CDTF">2023-03-27T17:58:19Z</dcterms:modified>
</cp:coreProperties>
</file>