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9" r:id="rId3"/>
    <p:sldId id="260" r:id="rId4"/>
    <p:sldId id="271" r:id="rId5"/>
    <p:sldId id="261" r:id="rId6"/>
    <p:sldId id="296" r:id="rId7"/>
    <p:sldId id="297" r:id="rId8"/>
    <p:sldId id="298" r:id="rId9"/>
    <p:sldId id="262" r:id="rId10"/>
    <p:sldId id="264" r:id="rId11"/>
    <p:sldId id="265" r:id="rId12"/>
    <p:sldId id="263" r:id="rId13"/>
    <p:sldId id="272" r:id="rId14"/>
    <p:sldId id="274" r:id="rId15"/>
    <p:sldId id="29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84" y="-11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63E6A-868D-402A-A080-F18E64F57672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98137-C3EE-48E2-A022-3097A29132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6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98137-C3EE-48E2-A022-3097A291329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2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98137-C3EE-48E2-A022-3097A291329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887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98137-C3EE-48E2-A022-3097A291329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834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FD8083-A88A-4A3F-9564-11687015E943}" type="datetime1">
              <a:rPr lang="ru-RU" smtClean="0"/>
              <a:t>08.02.2024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95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7EF9-AECE-4FAF-A025-BF09AB68B087}" type="datetime1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54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3B9A-193D-4B51-8DE5-42B37E9D5A17}" type="datetime1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86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CF8B-7349-4F3C-85F9-2C699E00EB82}" type="datetime1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215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BDE3-D571-420C-82B3-1EEB3A9C40BD}" type="datetime1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89274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4E53-192D-4A91-9A5E-801BDEEB614B}" type="datetime1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868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B757B-B7B0-44C5-AD0F-3573CEA2BD1A}" type="datetime1">
              <a:rPr lang="ru-RU" smtClean="0"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94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DA7E-F3B6-4996-9DE4-F9A9D7EAD38F}" type="datetime1">
              <a:rPr lang="ru-RU" smtClean="0"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5173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4FF3-CEAB-4A06-BDAF-6A7FE661CC02}" type="datetime1">
              <a:rPr lang="ru-RU" smtClean="0"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5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C8F634F-BEF4-4B4A-B536-A2374E1BFC4A}" type="datetime1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94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8A5D65-E7F1-4D9C-B2FD-82B7534F619D}" type="datetime1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67999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724EE3-B3AB-410B-B8C7-615BA0044DAF}" type="datetime1">
              <a:rPr lang="ru-RU" smtClean="0"/>
              <a:t>08.02.2024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40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C462B14FBB2B148CEFE37938AF82321BB5A9F2264ED24B5BB495F6D2C0CD3772C7B8615B38E66E2DD3027D4C9FBCA6A098E0EA2F1A85878e65EI" TargetMode="External"/><Relationship Id="rId2" Type="http://schemas.openxmlformats.org/officeDocument/2006/relationships/hyperlink" Target="consultantplus://offline/ref=DC462B14FBB2B148CEFE37938AF82321BB5A9F2264ED24B5BB495F6D2C0CD3772C7B8615B38E66E3D73027D4C9FBCA6A098E0EA2F1A85878e65E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consultantplus://offline/ref=2D1259BB620009CE9068D4F70E641E772195AA0749B21C3DFD8FD1E1667A1EBA249D571D02F7EA089224CC25B0R3G9J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consultantplus://offline/ref=8A63E244418AF1C4154B5A105F27DED9A4E97F008A4EBA31DDCF877AE08ABBE8B524C6791572FEE00454E64FF41A1B3D391C8F7E92DEEE8FL5fBJ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0AE30A8C26C73FABE5D89BAF766281075373819B2DCDFE449C6768FF75882B3EB00D6C865F493E3FA60952D3503C69181F5285216C11813UAp4J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8E37C9ACC687850925CB802FCB03EFE39B0A4D5DD51586BF6BFFED1AC9F42FAC73B99BC8224D611AD741DDF228BBFF4CEED48DFF4DCB9C9uFN5J" TargetMode="External"/><Relationship Id="rId2" Type="http://schemas.openxmlformats.org/officeDocument/2006/relationships/hyperlink" Target="consultantplus://offline/ref=B8E37C9ACC687850925CB802FCB03EFE39B0A4D5DD51586BF6BFFED1AC9F42FAC73B99BC8224D61AAA741DDF228BBFF4CEED48DFF4DCB9C9uFN5J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ogin.consultant.ru/link/?req=doc&amp;base=LAW&amp;n=454142&amp;dst=63" TargetMode="External"/><Relationship Id="rId2" Type="http://schemas.openxmlformats.org/officeDocument/2006/relationships/hyperlink" Target="https://login.consultant.ru/link/?req=doc&amp;base=LAW&amp;n=464906&amp;dst=10068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C462B14FBB2B148CEFE37938AF82321BC51922E61EA24B5BB495F6D2C0CD3772C7B8615B38E62E5DB3027D4C9FBCA6A098E0EA2F1A85878e65EI" TargetMode="External"/><Relationship Id="rId2" Type="http://schemas.openxmlformats.org/officeDocument/2006/relationships/hyperlink" Target="consultantplus://offline/ref=DC462B14FBB2B148CEFE37938AF82321BC51922E61EA24B5BB495F6D2C0CD3772C7B8615B38E62E5DF3027D4C9FBCA6A098E0EA2F1A85878e65E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4705350" y="2565400"/>
            <a:ext cx="7486650" cy="1150938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Прием в 1 класс </a:t>
            </a:r>
            <a:br>
              <a:rPr lang="ru-RU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54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</a:p>
        </p:txBody>
      </p:sp>
      <p:pic>
        <p:nvPicPr>
          <p:cNvPr id="6" name="Picture 2" descr="T:\ОТДЕЛ ИНФОРМАТИЗАЦИИ\final - копия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-11976"/>
            <a:ext cx="2709704" cy="181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3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6185" y="1481328"/>
            <a:ext cx="11336215" cy="518803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первоочередном порядке </a:t>
            </a:r>
            <a:r>
              <a:rPr lang="ru-RU" sz="2400" dirty="0">
                <a:latin typeface="Times New Roman" panose="02020603050405020304" pitchFamily="18" charset="0"/>
              </a:rPr>
              <a:t>предоставляются места в государственных общеобразовательных организациях:</a:t>
            </a:r>
          </a:p>
          <a:p>
            <a:pPr lvl="0" algn="just">
              <a:buClr>
                <a:srgbClr val="2DA2BF"/>
              </a:buClr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</a:rPr>
              <a:t>дети сотрудника органов внутренних дел, не являющегося </a:t>
            </a:r>
            <a:r>
              <a:rPr lang="ru-RU" sz="1200" dirty="0">
                <a:latin typeface="Times New Roman" panose="02020603050405020304" pitchFamily="18" charset="0"/>
              </a:rPr>
              <a:t>сотрудником полиции;</a:t>
            </a:r>
          </a:p>
          <a:p>
            <a:pPr lvl="0" algn="just">
              <a:buClr>
                <a:srgbClr val="2DA2BF"/>
              </a:buClr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</a:rPr>
              <a:t>дети сотрудника, имеющего специальные звания и проходящего службу в учреждениях и органах уголовно-исполнительной системы, органы принудительного исполнения Российской Федерации, федеральной противопожарной службе Государственной противопожарной службы и таможенных органах Российской Федерации (далее - сотрудник);</a:t>
            </a:r>
          </a:p>
          <a:p>
            <a:pPr lvl="0" algn="just">
              <a:buClr>
                <a:srgbClr val="2DA2BF"/>
              </a:buClr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</a:rPr>
              <a:t>дети сотрудника, погибшего (умершего) вследствие увечья или иного повреждения здоровья, полученных в связи с выполнением служебных обязанностей;</a:t>
            </a:r>
          </a:p>
          <a:p>
            <a:pPr lvl="0" algn="just">
              <a:buClr>
                <a:srgbClr val="2DA2BF"/>
              </a:buClr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</a:rPr>
              <a:t>дети сотрудника, умершего вследствие заболевания, полученного в период прохождения службы в учреждениях и органах уголовно-исполнительной системы, органах принудительного исполнения Российской Федерации, федеральной противопожарной службе Государственной противопожарной службы и таможенных органах Российской Федерации;</a:t>
            </a:r>
          </a:p>
          <a:p>
            <a:pPr lvl="0" algn="just">
              <a:buClr>
                <a:srgbClr val="2DA2BF"/>
              </a:buClr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</a:rPr>
              <a:t>дети гражданина Российской Федерации, уволенного со службы в учреждениях и органах вследствие увечья или иного повреждения здоровья, полученных в связи с выполнением служебных обязанностей и исключивших возможность дальнейшего прохождения службы в учреждениях и органах уголовно-исполнительной системы, органах принудительного исполнения Российской Федерации, федеральной противопожарной службе Государственной противопожарной службы и таможенных органах Российской Федерации;</a:t>
            </a:r>
          </a:p>
          <a:p>
            <a:pPr lvl="0" algn="just">
              <a:buClr>
                <a:srgbClr val="2DA2BF"/>
              </a:buClr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</a:rPr>
              <a:t>дети гражданина Российской Федерации, умершего в течение одного года после увольнения со службы в учреждениях и органах уголовно-исполнительной системы, органах принудительного исполнения Российской Федерации, федеральной противопожарной службе Государственной противопожарной службы и таможенных органах Российской Федерации вследствие увечья или иного повреждения здоровья, полученных в связи с выполнением служебных обязанностей, либо вследствие заболевания, полученного в период прохождения службы в учреждениях и органах, исключивших возможность дальнейшего прохождения службы в учреждениях и органах;</a:t>
            </a:r>
          </a:p>
          <a:p>
            <a:pPr lvl="0" algn="just">
              <a:buClr>
                <a:srgbClr val="2DA2BF"/>
              </a:buClr>
            </a:pP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</a:rPr>
              <a:t>дети, находящиеся (находившиеся) на иждивении сотрудника, гражданина Российской Федерации, указанных в </a:t>
            </a:r>
            <a: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пунктах 1 - </a:t>
            </a:r>
            <a: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hlinkClick r:id="rId3"/>
              </a:rPr>
              <a:t>5 части 14 статьи 3 Федерального закона от 30.12.2012 N 283-ФЗ "О социальных гарантиях сотрудникам некоторых федеральных органов исполнительной власти и внесении изменений в отдельные законодательные акты Российской Федерации</a:t>
            </a:r>
            <a:r>
              <a:rPr lang="ru-RU" sz="1200" dirty="0" smtClean="0">
                <a:solidFill>
                  <a:srgbClr val="0000FF"/>
                </a:solidFill>
                <a:latin typeface="Times New Roman" panose="02020603050405020304" pitchFamily="18" charset="0"/>
                <a:hlinkClick r:id="rId3"/>
              </a:rPr>
              <a:t>";</a:t>
            </a:r>
            <a:endParaRPr lang="ru-RU" sz="1200" dirty="0">
              <a:solidFill>
                <a:srgbClr val="0000FF"/>
              </a:solidFill>
              <a:latin typeface="Times New Roman" panose="02020603050405020304" pitchFamily="18" charset="0"/>
              <a:hlinkClick r:id="rId3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503712" y="31633"/>
            <a:ext cx="7020272" cy="1417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  <a:latin typeface="Lucida Sans Unicode"/>
              </a:rPr>
              <a:t/>
            </a:r>
            <a:br>
              <a:rPr lang="ru-RU" sz="3600" dirty="0">
                <a:solidFill>
                  <a:srgbClr val="39028A"/>
                </a:solidFill>
                <a:latin typeface="Lucida Sans Unicode"/>
              </a:rPr>
            </a:br>
            <a:r>
              <a:rPr lang="ru-RU" sz="3300" dirty="0">
                <a:solidFill>
                  <a:srgbClr val="39028A"/>
                </a:solidFill>
                <a:latin typeface="Lucida Sans Unicode"/>
              </a:rPr>
              <a:t>1 этап.</a:t>
            </a:r>
          </a:p>
          <a:p>
            <a:pPr algn="ctr">
              <a:defRPr/>
            </a:pPr>
            <a:r>
              <a:rPr lang="ru-RU" sz="3300" dirty="0">
                <a:solidFill>
                  <a:srgbClr val="39028A"/>
                </a:solidFill>
                <a:latin typeface="Lucida Sans Unicode"/>
              </a:rPr>
              <a:t>Льготные категории. </a:t>
            </a:r>
            <a:endParaRPr lang="ru-RU" sz="29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465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19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6185" y="1481328"/>
            <a:ext cx="11336215" cy="518803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первоочередном порядке </a:t>
            </a:r>
            <a:r>
              <a:rPr lang="ru-RU" sz="2400" dirty="0">
                <a:latin typeface="Times New Roman" panose="02020603050405020304" pitchFamily="18" charset="0"/>
              </a:rPr>
              <a:t>предоставляются места в государственных общеобразовательных организациях:</a:t>
            </a:r>
          </a:p>
          <a:p>
            <a:pPr lvl="0" algn="just">
              <a:buClr>
                <a:srgbClr val="2DA2BF"/>
              </a:buClr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дети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военнослужащих по месту жительства их семей;</a:t>
            </a:r>
          </a:p>
          <a:p>
            <a:pPr lvl="0" algn="just">
              <a:buClr>
                <a:srgbClr val="2DA2BF"/>
              </a:buClr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дети военнослужащих при изменении места военной службы, дети граждан, проходящих военную службу по контракту, а также при увольнении с военной службы по достижении ими предельного возраста пребывания на военной службе, состоянию здоровья или в связи с организационно-штатными мероприятиями - в образовательные организации,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!!!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ближайшие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к новому месту военной службы или месту жительства;</a:t>
            </a:r>
          </a:p>
          <a:p>
            <a:pPr lvl="0" algn="just">
              <a:buClr>
                <a:srgbClr val="2DA2BF"/>
              </a:buClr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и дети иных категорий лиц в соответствии с действующим законодательством Российской Федерации и Санкт-Петербурга.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503712" y="31633"/>
            <a:ext cx="7020272" cy="1417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  <a:latin typeface="Lucida Sans Unicode"/>
              </a:rPr>
              <a:t/>
            </a:r>
            <a:br>
              <a:rPr lang="ru-RU" sz="3600" dirty="0">
                <a:solidFill>
                  <a:srgbClr val="39028A"/>
                </a:solidFill>
                <a:latin typeface="Lucida Sans Unicode"/>
              </a:rPr>
            </a:br>
            <a:r>
              <a:rPr lang="ru-RU" sz="3300" dirty="0">
                <a:solidFill>
                  <a:srgbClr val="39028A"/>
                </a:solidFill>
                <a:latin typeface="Lucida Sans Unicode"/>
              </a:rPr>
              <a:t>1 этап.</a:t>
            </a:r>
          </a:p>
          <a:p>
            <a:pPr algn="ctr">
              <a:defRPr/>
            </a:pPr>
            <a:r>
              <a:rPr lang="ru-RU" sz="3300" dirty="0">
                <a:solidFill>
                  <a:srgbClr val="39028A"/>
                </a:solidFill>
                <a:latin typeface="Lucida Sans Unicode"/>
              </a:rPr>
              <a:t>Льготные категории. </a:t>
            </a:r>
            <a:endParaRPr lang="ru-RU" sz="29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5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46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9615" y="1481328"/>
            <a:ext cx="11069515" cy="518803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Преимущественное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право зачисления </a:t>
            </a:r>
            <a:r>
              <a:rPr lang="ru-RU" sz="2400" dirty="0">
                <a:latin typeface="Times New Roman" panose="02020603050405020304" pitchFamily="18" charset="0"/>
              </a:rPr>
              <a:t>на обучение по основным общеобразовательным программам начального общего образования </a:t>
            </a:r>
            <a:r>
              <a:rPr lang="ru-RU" sz="2400" dirty="0" smtClean="0">
                <a:latin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</a:rPr>
              <a:t>образовательные организации </a:t>
            </a:r>
            <a:r>
              <a:rPr lang="ru-RU" sz="2400" dirty="0" smtClean="0">
                <a:latin typeface="Times New Roman" panose="02020603050405020304" pitchFamily="18" charset="0"/>
              </a:rPr>
              <a:t>имеет:</a:t>
            </a:r>
            <a:endParaRPr lang="ru-RU" sz="2400" dirty="0">
              <a:latin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</a:rPr>
              <a:t>ребенок</a:t>
            </a:r>
            <a:r>
              <a:rPr lang="ru-RU" sz="1800" dirty="0">
                <a:latin typeface="Times New Roman" panose="02020603050405020304" pitchFamily="18" charset="0"/>
              </a:rPr>
              <a:t>, полнородные и </a:t>
            </a:r>
            <a:r>
              <a:rPr lang="ru-RU" sz="1800" dirty="0" err="1">
                <a:latin typeface="Times New Roman" panose="02020603050405020304" pitchFamily="18" charset="0"/>
              </a:rPr>
              <a:t>неполнородные</a:t>
            </a:r>
            <a:r>
              <a:rPr lang="ru-RU" sz="1800" dirty="0">
                <a:latin typeface="Times New Roman" panose="02020603050405020304" pitchFamily="18" charset="0"/>
              </a:rPr>
              <a:t> брат и(или) сестра которого обучаются в данной общеобразовательной организации в соответствии с Федеральным </a:t>
            </a:r>
            <a:r>
              <a:rPr lang="ru-RU" sz="1800" dirty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законом от 02.07.2021 N 310-ФЗ "О внесении изменений в статью 54 Семейного кодекса Российской Федерации и статьи 36 и 67 Федерального закона "Об образовании в Российской Федерации</a:t>
            </a:r>
            <a:r>
              <a:rPr lang="ru-RU" sz="1800" dirty="0" smtClean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";</a:t>
            </a:r>
          </a:p>
          <a:p>
            <a:pPr algn="just"/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Дети, в том числе усыновленные (удочеренные) или находящиеся под опекой или попечительством в семье, включая приемную семью, брат и (или) сестра (полнородные и </a:t>
            </a:r>
            <a:r>
              <a:rPr lang="ru-RU" sz="24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неполнородные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усыновленные (удочеренные), дети, опекунами (попечителями) которых являются родители (законные представители) ребенка, в отношении которого подается заявление, которых обучаются в данной образовательной организации.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hlinkClick r:id="rId2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</a:rPr>
              <a:t>ребенок, родитель (законный представитель) которого занимает штатную должность в данной общеобразовательной организации".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503712" y="31633"/>
            <a:ext cx="7020272" cy="1417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  <a:latin typeface="Lucida Sans Unicode"/>
              </a:rPr>
              <a:t/>
            </a:r>
            <a:br>
              <a:rPr lang="ru-RU" sz="3600" dirty="0">
                <a:solidFill>
                  <a:srgbClr val="39028A"/>
                </a:solidFill>
                <a:latin typeface="Lucida Sans Unicode"/>
              </a:rPr>
            </a:br>
            <a:r>
              <a:rPr lang="ru-RU" sz="3300" dirty="0">
                <a:solidFill>
                  <a:srgbClr val="39028A"/>
                </a:solidFill>
                <a:latin typeface="Lucida Sans Unicode"/>
              </a:rPr>
              <a:t>1 этап.</a:t>
            </a:r>
          </a:p>
          <a:p>
            <a:pPr algn="ctr">
              <a:defRPr/>
            </a:pPr>
            <a:r>
              <a:rPr lang="ru-RU" sz="3300" dirty="0">
                <a:solidFill>
                  <a:srgbClr val="39028A"/>
                </a:solidFill>
                <a:latin typeface="Lucida Sans Unicode"/>
              </a:rPr>
              <a:t>Льготные категории. </a:t>
            </a:r>
            <a:endParaRPr lang="ru-RU" sz="29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465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0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9615" y="1481328"/>
            <a:ext cx="11535508" cy="518803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документа, удостоверяющего личность заявителя:</a:t>
            </a:r>
          </a:p>
          <a:p>
            <a:pPr marL="109728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паспорт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 Российской Федерации;</a:t>
            </a:r>
          </a:p>
          <a:p>
            <a:pPr marL="109728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временное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удостоверение личности гражданина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выдаваемое на период оформления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паспорта;</a:t>
            </a:r>
          </a:p>
          <a:p>
            <a:pPr marL="109728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паспорт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иностранного гражданина;</a:t>
            </a:r>
          </a:p>
          <a:p>
            <a:pPr marL="109728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паспорт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иностранного гражданина и свидетельство о регистрации ходатайства о признании его вынужденным переселенцем или удостоверение вынужденного переселенца;</a:t>
            </a:r>
          </a:p>
          <a:p>
            <a:pPr marL="109728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свидетельство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регистрации ходатайства на получение статуса беженца, которое удостоверяет личность и подтверждает законность нахождения на территории Российской Федерации лица (в случае если заявителями выступают беженцы);</a:t>
            </a:r>
          </a:p>
          <a:p>
            <a:pPr marL="109728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подтверждающий законность пребывания на территории Российской Федерации иностранного гражданина: миграционная карта, разрешение на временное проживание, вид на жительство.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503712" y="31633"/>
            <a:ext cx="7020272" cy="1417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  <a:latin typeface="Lucida Sans Unicode"/>
              </a:rPr>
              <a:t/>
            </a:r>
            <a:br>
              <a:rPr lang="ru-RU" sz="3600" dirty="0">
                <a:solidFill>
                  <a:srgbClr val="39028A"/>
                </a:solidFill>
                <a:latin typeface="Lucida Sans Unicode"/>
              </a:rPr>
            </a:br>
            <a:r>
              <a:rPr lang="ru-RU" sz="3300" dirty="0" smtClean="0">
                <a:solidFill>
                  <a:srgbClr val="39028A"/>
                </a:solidFill>
                <a:latin typeface="Lucida Sans Unicode"/>
              </a:rPr>
              <a:t>Перечень документов</a:t>
            </a:r>
            <a:endParaRPr lang="ru-RU" sz="29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5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197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18746" y="993532"/>
            <a:ext cx="11535508" cy="5478735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!!! Заявление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 форме согласно Приложению N 2 к Регламенту;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свидетельство о рождении ребенка;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свидетельство о рождении полнородных и </a:t>
            </a:r>
            <a:r>
              <a:rPr lang="ru-RU" sz="1400" dirty="0" err="1">
                <a:latin typeface="Times New Roman" panose="02020603050405020304" pitchFamily="18" charset="0"/>
              </a:rPr>
              <a:t>неполнородных</a:t>
            </a:r>
            <a:r>
              <a:rPr lang="ru-RU" sz="1400" dirty="0">
                <a:latin typeface="Times New Roman" panose="02020603050405020304" pitchFamily="18" charset="0"/>
              </a:rPr>
              <a:t> брата и(или) </a:t>
            </a:r>
            <a:r>
              <a:rPr lang="ru-RU" sz="1400" dirty="0" smtClean="0">
                <a:latin typeface="Times New Roman" panose="02020603050405020304" pitchFamily="18" charset="0"/>
              </a:rPr>
              <a:t>сестры; </a:t>
            </a:r>
            <a:r>
              <a:rPr lang="ru-RU" sz="1400" dirty="0">
                <a:latin typeface="Times New Roman" panose="02020603050405020304" pitchFamily="18" charset="0"/>
              </a:rPr>
              <a:t>(в случае использования права преимущественного приема на </a:t>
            </a:r>
            <a:r>
              <a:rPr lang="ru-RU" sz="1400" dirty="0" smtClean="0">
                <a:latin typeface="Times New Roman" panose="02020603050405020304" pitchFamily="18" charset="0"/>
              </a:rPr>
              <a:t>обучение); 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</a:rPr>
              <a:t>документ </a:t>
            </a:r>
            <a:r>
              <a:rPr lang="ru-RU" sz="1400" dirty="0">
                <a:latin typeface="Times New Roman" panose="02020603050405020304" pitchFamily="18" charset="0"/>
              </a:rPr>
              <a:t>о регистрации ребенка по месту жительства или по месту пребывания на закрепленной территории или справка о приеме документов для оформления регистрации по месту жительства (в случае приема на обучение ребенка, проживающего на закрепленной территории, или в случае использования права внеочередного или первоочередного, при приеме </a:t>
            </a:r>
            <a:r>
              <a:rPr lang="ru-RU" sz="1400" dirty="0" smtClean="0">
                <a:latin typeface="Times New Roman" panose="02020603050405020304" pitchFamily="18" charset="0"/>
              </a:rPr>
              <a:t>детей);</a:t>
            </a:r>
          </a:p>
          <a:p>
            <a:pPr algn="just"/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документ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, подтверждающий право внеочередного, первоочередного или преимущественного приема на обучение в государственные образовательные организации (справку с места работы родителя(ей) (законного(</a:t>
            </a:r>
            <a:r>
              <a:rPr lang="ru-RU" sz="14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ых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) представителя(ей) ребенка, справку уполномоченного органа, решение суда,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документ об установлении над ребенком (детьми)  опеки и попечительства, передаче ребенка (детей) в приемную семью: свидетельство о рождении брата и (или) сестры; свидетельство об усыновлении брата  и (или) сестры; свидетельство об установлении отцовства на брата и (или) сестру; документ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, подтверждающий, что один из родителей является (являлся) участником специальной военной операции либо призван на военную службу по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мобилизации, свидетельство о браке заявителя с гражданином, который является (являлся) участником специальной военной операции либо призван на военную службу по мобилизации.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</a:rPr>
              <a:t>заключение </a:t>
            </a:r>
            <a:r>
              <a:rPr lang="ru-RU" sz="1400" dirty="0">
                <a:latin typeface="Times New Roman" panose="02020603050405020304" pitchFamily="18" charset="0"/>
              </a:rPr>
              <a:t>психолого-медико-педагогической комиссии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разрешение о приеме в первый класс образовательной организации ребенка до достижения им возраста шести лет и шести месяцев или после достижения им возраста восьми лет (далее - разрешение) (при зачислении ребенка на обучение в первый класс до достижения им возраста шести лет и шести месяцев или после достижения им возраста восьми лет).</a:t>
            </a:r>
          </a:p>
          <a:p>
            <a:pPr algn="just"/>
            <a:r>
              <a:rPr lang="ru-RU" sz="1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Родители (законные представители) детей имеют право по своему усмотрению представлять другие документы.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05130"/>
            <a:ext cx="10972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503712" y="31634"/>
            <a:ext cx="8550542" cy="9618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2400" dirty="0" smtClean="0">
                <a:solidFill>
                  <a:srgbClr val="39028A"/>
                </a:solidFill>
                <a:latin typeface="Lucida Sans Unicode"/>
              </a:rPr>
              <a:t>Дополнительно </a:t>
            </a:r>
            <a:r>
              <a:rPr lang="ru-RU" sz="2400" dirty="0">
                <a:solidFill>
                  <a:srgbClr val="39028A"/>
                </a:solidFill>
                <a:latin typeface="Lucida Sans Unicode"/>
              </a:rPr>
              <a:t>представляются копии следующих </a:t>
            </a:r>
            <a:r>
              <a:rPr lang="ru-RU" sz="2400" dirty="0" smtClean="0">
                <a:solidFill>
                  <a:srgbClr val="39028A"/>
                </a:solidFill>
                <a:latin typeface="Lucida Sans Unicode"/>
              </a:rPr>
              <a:t>документов</a:t>
            </a:r>
            <a:endParaRPr lang="ru-RU" sz="20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465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27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2223" y="1521626"/>
            <a:ext cx="11852031" cy="4950641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заключение </a:t>
            </a:r>
            <a:r>
              <a:rPr lang="ru-RU" sz="3200" dirty="0">
                <a:latin typeface="Times New Roman" panose="02020603050405020304" pitchFamily="18" charset="0"/>
              </a:rPr>
              <a:t>психолого-медико-педагогической комиссии (при наличии);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</a:rPr>
              <a:t>разрешение о приеме в первый класс образовательной организации ребенка до достижения им возраста </a:t>
            </a:r>
            <a:r>
              <a:rPr lang="ru-RU" sz="3200" dirty="0">
                <a:solidFill>
                  <a:srgbClr val="00B050"/>
                </a:solidFill>
                <a:latin typeface="Times New Roman" panose="02020603050405020304" pitchFamily="18" charset="0"/>
              </a:rPr>
              <a:t>шести лет и шести месяцев или после достижения им возраста восьми 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лет</a:t>
            </a:r>
            <a:endParaRPr lang="ru-RU" sz="3200" dirty="0">
              <a:latin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205130"/>
            <a:ext cx="10972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503712" y="31634"/>
            <a:ext cx="8550542" cy="9618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2400" dirty="0" smtClean="0">
                <a:solidFill>
                  <a:srgbClr val="39028A"/>
                </a:solidFill>
                <a:latin typeface="Lucida Sans Unicode"/>
              </a:rPr>
              <a:t>Дополнительно </a:t>
            </a:r>
            <a:r>
              <a:rPr lang="ru-RU" sz="2400" dirty="0">
                <a:solidFill>
                  <a:srgbClr val="39028A"/>
                </a:solidFill>
                <a:latin typeface="Lucida Sans Unicode"/>
              </a:rPr>
              <a:t>представляются копии следующих </a:t>
            </a:r>
            <a:r>
              <a:rPr lang="ru-RU" sz="2400" dirty="0" smtClean="0">
                <a:solidFill>
                  <a:srgbClr val="39028A"/>
                </a:solidFill>
                <a:latin typeface="Lucida Sans Unicode"/>
              </a:rPr>
              <a:t>документов</a:t>
            </a:r>
            <a:endParaRPr lang="ru-RU" sz="20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5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657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7038" y="1350835"/>
            <a:ext cx="11673254" cy="518803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 детей, являющихся иностранными гражданами или лицами без гражданства, дополнительно предъявляют копии документа, подтверждающего право ребенка на пребывание в Российской Федерации: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миграционная карта;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виза;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на временное проживание ребенка;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на жительство;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на временное проживание родителя с указанием сведений о ребенке;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на жительство родителя с указанием сведений о ребенке;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предусмотренные федеральным законом или международным договором Российской Федерации документы, подтверждающие право иностранного гражданина на пребывание (проживание) в Российской Федерации.</a:t>
            </a:r>
          </a:p>
          <a:p>
            <a:pPr marL="109728" indent="0" algn="just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8392" y="230676"/>
            <a:ext cx="10972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503712" y="31633"/>
            <a:ext cx="7020272" cy="11201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  <a:latin typeface="Lucida Sans Unicode"/>
              </a:rPr>
              <a:t/>
            </a:r>
            <a:br>
              <a:rPr lang="ru-RU" sz="3600" dirty="0">
                <a:solidFill>
                  <a:srgbClr val="39028A"/>
                </a:solidFill>
                <a:latin typeface="Lucida Sans Unicode"/>
              </a:rPr>
            </a:br>
            <a:r>
              <a:rPr lang="ru-RU" sz="3300" dirty="0" smtClean="0">
                <a:solidFill>
                  <a:srgbClr val="39028A"/>
                </a:solidFill>
                <a:latin typeface="Lucida Sans Unicode"/>
              </a:rPr>
              <a:t>Перечень документов</a:t>
            </a:r>
            <a:endParaRPr lang="ru-RU" sz="29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465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00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7038" y="1842301"/>
            <a:ext cx="11673254" cy="4696565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000" dirty="0">
                <a:latin typeface="Times New Roman" panose="02020603050405020304" pitchFamily="18" charset="0"/>
              </a:rPr>
              <a:t>При посещении образовательной организации и(или) очном взаимодействии с уполномоченными должностными лицами образовательной организации родитель (законный представитель) ребенка предъявляет оригиналы </a:t>
            </a:r>
            <a:r>
              <a:rPr lang="ru-RU" sz="2000" dirty="0" smtClean="0">
                <a:latin typeface="Times New Roman" panose="02020603050405020304" pitchFamily="18" charset="0"/>
              </a:rPr>
              <a:t>документов. </a:t>
            </a:r>
          </a:p>
          <a:p>
            <a:pPr algn="just"/>
            <a:endParaRPr lang="ru-RU" sz="2000" dirty="0">
              <a:solidFill>
                <a:srgbClr val="0000FF"/>
              </a:solidFill>
              <a:latin typeface="Times New Roman" panose="02020603050405020304" pitchFamily="18" charset="0"/>
              <a:hlinkClick r:id="rId3"/>
            </a:endParaRPr>
          </a:p>
          <a:p>
            <a:pPr marL="109728" indent="0" algn="just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Образовательная организация осуществляет проверку достоверности сведений, указанных в заявлении о приеме на обучение, и соответствия действительности поданных электронных образов документов.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8392" y="230676"/>
            <a:ext cx="10972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503712" y="31633"/>
            <a:ext cx="7020272" cy="11201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  <a:latin typeface="Lucida Sans Unicode"/>
              </a:rPr>
              <a:t/>
            </a:r>
            <a:br>
              <a:rPr lang="ru-RU" sz="3600" dirty="0">
                <a:solidFill>
                  <a:srgbClr val="39028A"/>
                </a:solidFill>
                <a:latin typeface="Lucida Sans Unicode"/>
              </a:rPr>
            </a:br>
            <a:r>
              <a:rPr lang="ru-RU" sz="3300" dirty="0" smtClean="0">
                <a:solidFill>
                  <a:srgbClr val="39028A"/>
                </a:solidFill>
                <a:latin typeface="Lucida Sans Unicode"/>
              </a:rPr>
              <a:t>Перечень документов</a:t>
            </a:r>
            <a:endParaRPr lang="ru-RU" sz="29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465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91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37038" y="1842301"/>
            <a:ext cx="11673254" cy="4696565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</a:rPr>
              <a:t>в электронной форме посредством Портала</a:t>
            </a:r>
            <a:r>
              <a:rPr lang="ru-RU" sz="2400" dirty="0" smtClean="0">
                <a:latin typeface="Times New Roman" panose="02020603050405020304" pitchFamily="18" charset="0"/>
              </a:rPr>
              <a:t>; 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Федерального портала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</a:rPr>
              <a:t>в структурном подразделении МФЦ;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</a:rPr>
              <a:t>лично в образовательную </a:t>
            </a:r>
            <a:r>
              <a:rPr lang="ru-RU" sz="2400" dirty="0" smtClean="0">
                <a:latin typeface="Times New Roman" panose="02020603050405020304" pitchFamily="18" charset="0"/>
              </a:rPr>
              <a:t>организацию;</a:t>
            </a:r>
            <a:endParaRPr lang="ru-RU" sz="2400" dirty="0">
              <a:latin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</a:rPr>
              <a:t>через операторов почтовой связи общего пользования заказным письмом с уведомлением о вручении;</a:t>
            </a:r>
          </a:p>
          <a:p>
            <a:pPr marL="109728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</a:rPr>
              <a:t>Заявитель </a:t>
            </a:r>
            <a:r>
              <a:rPr lang="ru-RU" sz="2400" dirty="0">
                <a:latin typeface="Times New Roman" panose="02020603050405020304" pitchFamily="18" charset="0"/>
              </a:rPr>
              <a:t>вправе подать заявление в несколько образовательных организаций </a:t>
            </a:r>
            <a:r>
              <a:rPr lang="ru-RU" sz="2400" dirty="0" smtClean="0">
                <a:latin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</a:rPr>
              <a:t>1 заявление = 1 образовательное учреждение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8392" y="230676"/>
            <a:ext cx="10972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048835" y="230676"/>
            <a:ext cx="7020272" cy="11201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  <a:latin typeface="Lucida Sans Unicode"/>
              </a:rPr>
              <a:t/>
            </a:r>
            <a:br>
              <a:rPr lang="ru-RU" sz="3600" dirty="0">
                <a:solidFill>
                  <a:srgbClr val="39028A"/>
                </a:solidFill>
                <a:latin typeface="Lucida Sans Unicode"/>
              </a:rPr>
            </a:br>
            <a:r>
              <a:rPr lang="ru-RU" sz="3300" dirty="0" smtClean="0">
                <a:solidFill>
                  <a:srgbClr val="39028A"/>
                </a:solidFill>
                <a:latin typeface="Lucida Sans Unicode"/>
              </a:rPr>
              <a:t>Способы подачи заявлений</a:t>
            </a:r>
            <a:endParaRPr lang="ru-RU" sz="29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465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5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7053" y="1810669"/>
            <a:ext cx="11517923" cy="4858691"/>
          </a:xfrm>
        </p:spPr>
        <p:txBody>
          <a:bodyPr>
            <a:normAutofit fontScale="92500"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02.09.2020 № 458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программам начального общего, основного общего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 algn="just">
              <a:buFont typeface="+mj-lt"/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Комитета по образованию Правительства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Санкт-Петербурга от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31.03.2021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879-р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регламента образовательных организаций, реализующих образовательные программы начального общего, основного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образования, находящихся в ведении исполнительных органов государственной власти Санкт-Петербурга, по предоставлению услуги по зачислению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организации, реализующие образовательные программы начального общего, основного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</a:p>
          <a:p>
            <a:pPr marL="624078" indent="-514350" algn="just">
              <a:buFont typeface="+mj-lt"/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 algn="just"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4078" indent="-514350" algn="just">
              <a:buAutoNum type="arabicPeriod"/>
            </a:pPr>
            <a:endParaRPr lang="ru-RU" dirty="0" smtClean="0"/>
          </a:p>
          <a:p>
            <a:pPr marL="624078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ru-RU" sz="3200" dirty="0">
              <a:latin typeface="Arial" pitchFamily="34" charset="0"/>
              <a:cs typeface="Arial" pitchFamily="34" charset="0"/>
            </a:endParaRP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558916" y="0"/>
            <a:ext cx="7109084" cy="14036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>
                <a:solidFill>
                  <a:srgbClr val="3902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441" y="1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1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6715" y="1720840"/>
            <a:ext cx="11790485" cy="43986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sz="4600" b="1" dirty="0">
                <a:solidFill>
                  <a:srgbClr val="00B050"/>
                </a:solidFill>
              </a:rPr>
              <a:t>1 этап </a:t>
            </a:r>
            <a:r>
              <a:rPr lang="ru-RU" sz="5100" b="1" dirty="0">
                <a:solidFill>
                  <a:srgbClr val="00B050"/>
                </a:solidFill>
              </a:rPr>
              <a:t>- </a:t>
            </a:r>
            <a:r>
              <a:rPr lang="ru-RU" b="1" dirty="0">
                <a:solidFill>
                  <a:srgbClr val="FF0000"/>
                </a:solidFill>
              </a:rPr>
              <a:t>с </a:t>
            </a:r>
            <a:r>
              <a:rPr lang="ru-RU" b="1" dirty="0" smtClean="0">
                <a:solidFill>
                  <a:srgbClr val="FF0000"/>
                </a:solidFill>
              </a:rPr>
              <a:t>01 апреля </a:t>
            </a:r>
            <a:r>
              <a:rPr lang="ru-RU" b="1" dirty="0">
                <a:solidFill>
                  <a:srgbClr val="FF0000"/>
                </a:solidFill>
              </a:rPr>
              <a:t>до </a:t>
            </a:r>
            <a:r>
              <a:rPr lang="ru-RU" b="1" dirty="0" smtClean="0">
                <a:solidFill>
                  <a:srgbClr val="FF0000"/>
                </a:solidFill>
              </a:rPr>
              <a:t>30 июня </a:t>
            </a:r>
            <a:r>
              <a:rPr lang="ru-RU" b="1" dirty="0" smtClean="0"/>
              <a:t>- </a:t>
            </a:r>
            <a:r>
              <a:rPr lang="ru-RU" dirty="0" smtClean="0"/>
              <a:t>для </a:t>
            </a:r>
            <a:r>
              <a:rPr lang="ru-RU" dirty="0"/>
              <a:t>детей, имеющих </a:t>
            </a:r>
            <a:r>
              <a:rPr lang="ru-RU" dirty="0" smtClean="0"/>
              <a:t>внеочередное, первоочередное и преимущественное </a:t>
            </a:r>
            <a:r>
              <a:rPr lang="ru-RU" dirty="0"/>
              <a:t>право зачисления граждан на </a:t>
            </a:r>
            <a:r>
              <a:rPr lang="ru-RU" dirty="0" smtClean="0"/>
              <a:t>обучение в </a:t>
            </a:r>
            <a:r>
              <a:rPr lang="ru-RU" dirty="0"/>
              <a:t>государственные образовательные организации, </a:t>
            </a:r>
            <a:r>
              <a:rPr lang="ru-RU" dirty="0" smtClean="0"/>
              <a:t>а также проживающих  </a:t>
            </a:r>
            <a:br>
              <a:rPr lang="ru-RU" dirty="0" smtClean="0"/>
            </a:br>
            <a:r>
              <a:rPr lang="ru-RU" dirty="0" smtClean="0"/>
              <a:t>на закрепленной территории</a:t>
            </a:r>
          </a:p>
          <a:p>
            <a:pPr marL="109728" indent="0" algn="just">
              <a:buNone/>
            </a:pPr>
            <a:r>
              <a:rPr lang="ru-RU" sz="4600" b="1" dirty="0">
                <a:solidFill>
                  <a:srgbClr val="00B050"/>
                </a:solidFill>
              </a:rPr>
              <a:t>2 этап </a:t>
            </a:r>
            <a:r>
              <a:rPr lang="ru-RU" sz="5100" b="1" dirty="0">
                <a:solidFill>
                  <a:srgbClr val="00B050"/>
                </a:solidFill>
              </a:rPr>
              <a:t>- </a:t>
            </a:r>
            <a:r>
              <a:rPr lang="ru-RU" sz="2900" b="1" dirty="0">
                <a:solidFill>
                  <a:srgbClr val="FF0000"/>
                </a:solidFill>
              </a:rPr>
              <a:t>с 6 июля до 5 сентября </a:t>
            </a:r>
            <a:r>
              <a:rPr lang="ru-RU" sz="2900" b="1" dirty="0" smtClean="0"/>
              <a:t>- </a:t>
            </a:r>
            <a:r>
              <a:rPr lang="ru-RU" dirty="0" smtClean="0"/>
              <a:t>для </a:t>
            </a:r>
            <a:r>
              <a:rPr lang="ru-RU" dirty="0"/>
              <a:t>детей, не проживающих </a:t>
            </a:r>
            <a:r>
              <a:rPr lang="ru-RU" dirty="0" smtClean="0"/>
              <a:t>на </a:t>
            </a:r>
            <a:r>
              <a:rPr lang="ru-RU" dirty="0"/>
              <a:t>закрепленной </a:t>
            </a:r>
            <a:r>
              <a:rPr lang="ru-RU" dirty="0" smtClean="0"/>
              <a:t>территории, до момента заполнения свободных мест.</a:t>
            </a:r>
            <a:endParaRPr lang="ru-RU" dirty="0"/>
          </a:p>
          <a:p>
            <a:pPr marL="109728" indent="0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647728" y="0"/>
            <a:ext cx="7020272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39028A"/>
                </a:solidFill>
              </a:rPr>
              <a:t/>
            </a:r>
            <a:br>
              <a:rPr lang="ru-RU" sz="3600" dirty="0">
                <a:solidFill>
                  <a:srgbClr val="39028A"/>
                </a:solidFill>
              </a:rPr>
            </a:br>
            <a:r>
              <a:rPr lang="ru-RU" sz="3600" dirty="0">
                <a:solidFill>
                  <a:srgbClr val="39028A"/>
                </a:solidFill>
              </a:rPr>
              <a:t>Сроки подачи заявлений</a:t>
            </a:r>
            <a:r>
              <a:rPr lang="ru-RU" sz="3100" dirty="0">
                <a:solidFill>
                  <a:srgbClr val="3902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39028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1544" y="1720840"/>
            <a:ext cx="8208912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Char char="-"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9" y="1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4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6715" y="1720840"/>
            <a:ext cx="11790485" cy="43986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sz="4800" dirty="0" smtClean="0">
                <a:latin typeface="Times New Roman" panose="02020603050405020304" pitchFamily="18" charset="0"/>
              </a:rPr>
              <a:t>1 этап - 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не 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ранее 30 рабочих дней с даты начала приема, 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но </a:t>
            </a:r>
            <a:r>
              <a:rPr lang="ru-RU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не позднее 30 июня текущего </a:t>
            </a: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года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just"/>
            <a:r>
              <a:rPr lang="ru-RU" sz="4800" dirty="0" smtClean="0">
                <a:latin typeface="Times New Roman" panose="02020603050405020304" pitchFamily="18" charset="0"/>
              </a:rPr>
              <a:t>2 этап - не </a:t>
            </a:r>
            <a:r>
              <a:rPr lang="ru-RU" sz="4800" dirty="0">
                <a:latin typeface="Times New Roman" panose="02020603050405020304" pitchFamily="18" charset="0"/>
              </a:rPr>
              <a:t>ранее 10 рабочих дней с даты начала приема, </a:t>
            </a:r>
            <a:r>
              <a:rPr lang="ru-RU" sz="4800" b="1" dirty="0" smtClean="0">
                <a:solidFill>
                  <a:srgbClr val="0000FF"/>
                </a:solidFill>
                <a:latin typeface="Times New Roman" panose="02020603050405020304" pitchFamily="18" charset="0"/>
                <a:hlinkClick r:id="rId3"/>
              </a:rPr>
              <a:t>но </a:t>
            </a:r>
            <a:r>
              <a:rPr lang="ru-RU" sz="4800" b="1" dirty="0">
                <a:solidFill>
                  <a:srgbClr val="0000FF"/>
                </a:solidFill>
                <a:latin typeface="Times New Roman" panose="02020603050405020304" pitchFamily="18" charset="0"/>
                <a:hlinkClick r:id="rId3"/>
              </a:rPr>
              <a:t>не позднее 30 рабочих дней со дня подачи </a:t>
            </a:r>
            <a:r>
              <a:rPr lang="ru-RU" sz="4800" b="1" dirty="0" smtClean="0">
                <a:solidFill>
                  <a:srgbClr val="0000FF"/>
                </a:solidFill>
                <a:latin typeface="Times New Roman" panose="02020603050405020304" pitchFamily="18" charset="0"/>
                <a:hlinkClick r:id="rId3"/>
              </a:rPr>
              <a:t>заявления</a:t>
            </a:r>
            <a:endParaRPr lang="ru-RU" sz="4800" dirty="0">
              <a:solidFill>
                <a:srgbClr val="0000FF"/>
              </a:solidFill>
              <a:latin typeface="Times New Roman" panose="02020603050405020304" pitchFamily="18" charset="0"/>
              <a:hlinkClick r:id="rId3"/>
            </a:endParaRPr>
          </a:p>
          <a:p>
            <a:pPr marL="109728" indent="0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647728" y="0"/>
            <a:ext cx="7020272" cy="14176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39028A"/>
                </a:solidFill>
              </a:rPr>
              <a:t/>
            </a:r>
            <a:br>
              <a:rPr lang="ru-RU" sz="3600" dirty="0">
                <a:solidFill>
                  <a:srgbClr val="39028A"/>
                </a:solidFill>
              </a:rPr>
            </a:br>
            <a:r>
              <a:rPr lang="ru-RU" sz="3600" dirty="0">
                <a:solidFill>
                  <a:srgbClr val="39028A"/>
                </a:solidFill>
              </a:rPr>
              <a:t>Направление заявителю </a:t>
            </a:r>
            <a:r>
              <a:rPr lang="ru-RU" sz="3600" dirty="0" smtClean="0">
                <a:solidFill>
                  <a:srgbClr val="39028A"/>
                </a:solidFill>
              </a:rPr>
              <a:t>приглашения</a:t>
            </a:r>
            <a:endParaRPr lang="ru-RU" sz="31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1544" y="1720840"/>
            <a:ext cx="8208912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Char char="-"/>
            </a:pPr>
            <a:endParaRPr lang="ru-RU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987" y="30204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8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7731" y="1481328"/>
            <a:ext cx="11517923" cy="497200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Во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внеочередном порядке </a:t>
            </a:r>
            <a:r>
              <a:rPr lang="ru-RU" sz="2800" dirty="0">
                <a:latin typeface="Times New Roman" panose="02020603050405020304" pitchFamily="18" charset="0"/>
              </a:rPr>
              <a:t>предоставляются места </a:t>
            </a:r>
            <a:r>
              <a:rPr lang="ru-RU" sz="2800" dirty="0" smtClean="0">
                <a:latin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</a:rPr>
              <a:t>общеобразовательных организациях, </a:t>
            </a:r>
            <a:r>
              <a:rPr lang="ru-RU" sz="36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имеющих интернат: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Дети работников прокуратуры,</a:t>
            </a:r>
            <a:endParaRPr lang="ru-RU" sz="3200" dirty="0">
              <a:latin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Дети </a:t>
            </a:r>
            <a:r>
              <a:rPr lang="ru-RU" sz="3200" dirty="0">
                <a:latin typeface="Times New Roman" panose="02020603050405020304" pitchFamily="18" charset="0"/>
              </a:rPr>
              <a:t>судей,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</a:rPr>
              <a:t>Дети </a:t>
            </a:r>
            <a:r>
              <a:rPr lang="ru-RU" sz="3200" dirty="0">
                <a:latin typeface="Times New Roman" panose="02020603050405020304" pitchFamily="18" charset="0"/>
              </a:rPr>
              <a:t>сотрудников Следственного комитета</a:t>
            </a:r>
          </a:p>
          <a:p>
            <a:pPr marL="109728" indent="0" algn="ctr">
              <a:buNone/>
            </a:pP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647728" y="0"/>
            <a:ext cx="7020272" cy="1417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  <a:latin typeface="Lucida Sans Unicode"/>
              </a:rPr>
              <a:t/>
            </a:r>
            <a:br>
              <a:rPr lang="ru-RU" sz="3600" dirty="0">
                <a:solidFill>
                  <a:srgbClr val="39028A"/>
                </a:solidFill>
                <a:latin typeface="Lucida Sans Unicode"/>
              </a:rPr>
            </a:br>
            <a:r>
              <a:rPr lang="ru-RU" sz="3600" dirty="0">
                <a:solidFill>
                  <a:srgbClr val="39028A"/>
                </a:solidFill>
                <a:latin typeface="Lucida Sans Unicode"/>
              </a:rPr>
              <a:t>1 этап.</a:t>
            </a:r>
          </a:p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  <a:latin typeface="Lucida Sans Unicode"/>
              </a:rPr>
              <a:t>Льготные категории. </a:t>
            </a:r>
            <a:endParaRPr lang="ru-RU" sz="31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9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1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7731" y="1481328"/>
            <a:ext cx="11517923" cy="4972008"/>
          </a:xfrm>
        </p:spPr>
        <p:txBody>
          <a:bodyPr>
            <a:normAutofit fontScale="77500" lnSpcReduction="20000"/>
          </a:bodyPr>
          <a:lstStyle/>
          <a:p>
            <a:pPr marL="109728" lvl="0" indent="0" algn="just">
              <a:buClr>
                <a:srgbClr val="2DA2BF"/>
              </a:buCl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!!!!Во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внеочередном порядке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предоставляются места </a:t>
            </a:r>
            <a:b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во всех 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общеобразовательных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организациях: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</a:rPr>
              <a:t>Дети</a:t>
            </a:r>
            <a:r>
              <a:rPr lang="ru-RU" sz="2800" dirty="0">
                <a:latin typeface="Times New Roman" panose="02020603050405020304" pitchFamily="18" charset="0"/>
              </a:rPr>
              <a:t>, один из родителей (законных представителей) которых участвует или участвовал в проведении специальной военной операции (в выполнении специальных задач) на территориях Донецкой Народной Республики, Луганской Народной </a:t>
            </a:r>
            <a:r>
              <a:rPr lang="ru-RU" sz="2800" dirty="0" smtClean="0">
                <a:latin typeface="Times New Roman" panose="02020603050405020304" pitchFamily="18" charset="0"/>
              </a:rPr>
              <a:t>Республики,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Запорожской области, Херсонской области </a:t>
            </a:r>
            <a:r>
              <a:rPr lang="ru-RU" sz="2800" dirty="0">
                <a:latin typeface="Times New Roman" panose="02020603050405020304" pitchFamily="18" charset="0"/>
              </a:rPr>
              <a:t>и Украины, в том числе призваны на военную службу по мобилизации в Вооруженные Силы Российской </a:t>
            </a:r>
            <a:r>
              <a:rPr lang="ru-RU" sz="2800" dirty="0" smtClean="0">
                <a:latin typeface="Times New Roman" panose="02020603050405020304" pitchFamily="18" charset="0"/>
              </a:rPr>
              <a:t>Федерации</a:t>
            </a:r>
          </a:p>
          <a:p>
            <a:pPr algn="just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Дети, являющиеся пасынками и падчерицами граждан, которые являются (являлись) участниками специальной военной операции либо призваны на военную службу по мобилизации</a:t>
            </a:r>
          </a:p>
          <a:p>
            <a:pPr algn="just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9(1). Во внеочередном порядке предоставляются места в государственных и муниципальных общеобразовательных организациях детям, указанным в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hlinkClick r:id="rId2"/>
              </a:rPr>
              <a:t>пункте 8 статьи 24 Федерального закона от 27.05.1998 № 76-ФЗ «О статусе военнослужащих», и детям, указанным в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hlinkClick r:id="rId3"/>
              </a:rPr>
              <a:t>статье 28.1 Федерального закона от 03.07.2016 № 226-ФЗ «О войсках национальной гвардии Российской Федерации», по месту жительства их семей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hlinkClick r:id="rId3"/>
              </a:rPr>
              <a:t>. (см. слайд 8, 9)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hlinkClick r:id="rId3"/>
            </a:endParaRPr>
          </a:p>
          <a:p>
            <a:pPr algn="just"/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647728" y="0"/>
            <a:ext cx="7020272" cy="1417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</a:rPr>
              <a:t/>
            </a:r>
            <a:br>
              <a:rPr lang="ru-RU" sz="3600" dirty="0">
                <a:solidFill>
                  <a:srgbClr val="39028A"/>
                </a:solidFill>
              </a:rPr>
            </a:br>
            <a:r>
              <a:rPr lang="ru-RU" sz="3600" dirty="0">
                <a:solidFill>
                  <a:srgbClr val="39028A"/>
                </a:solidFill>
              </a:rPr>
              <a:t>1 этап.</a:t>
            </a:r>
          </a:p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</a:rPr>
              <a:t>Льготные категории. </a:t>
            </a:r>
            <a:endParaRPr lang="ru-RU" sz="31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7449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7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7731" y="1481328"/>
            <a:ext cx="11517923" cy="4972008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Федеральный закон от 27.05.1998 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№ </a:t>
            </a: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76-ФЗ 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«О </a:t>
            </a:r>
            <a:r>
              <a:rPr lang="ru-RU" sz="28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статусе </a:t>
            </a:r>
            <a:r>
              <a:rPr lang="ru-RU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военнослужащих»</a:t>
            </a:r>
          </a:p>
          <a:p>
            <a:pPr marL="109728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</a:rPr>
              <a:t>Пункт 8</a:t>
            </a:r>
            <a:r>
              <a:rPr lang="ru-RU" sz="2600" dirty="0">
                <a:latin typeface="Times New Roman" panose="02020603050405020304" pitchFamily="18" charset="0"/>
              </a:rPr>
              <a:t>. </a:t>
            </a:r>
            <a:r>
              <a:rPr lang="ru-RU" sz="2600" dirty="0" smtClean="0">
                <a:latin typeface="Times New Roman" panose="02020603050405020304" pitchFamily="18" charset="0"/>
              </a:rPr>
              <a:t>статья 24 Детям </a:t>
            </a:r>
            <a:r>
              <a:rPr lang="ru-RU" sz="2600" dirty="0">
                <a:latin typeface="Times New Roman" panose="02020603050405020304" pitchFamily="18" charset="0"/>
              </a:rPr>
              <a:t>военнослужащих и детям граждан, </a:t>
            </a:r>
            <a:r>
              <a:rPr lang="ru-RU" sz="3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пребывавших в добровольческих формированиях</a:t>
            </a:r>
            <a:r>
              <a:rPr lang="ru-RU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погибших (умерших) </a:t>
            </a:r>
            <a:r>
              <a:rPr lang="ru-RU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ru-RU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при </a:t>
            </a:r>
            <a:r>
              <a:rPr lang="ru-RU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выполнении задач в специальной военной операции либо позднее указанного периода, но вследствие увечья (ранения, травмы, контузии) </a:t>
            </a:r>
            <a:r>
              <a:rPr lang="ru-RU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ru-RU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ru-RU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или </a:t>
            </a:r>
            <a:r>
              <a:rPr lang="ru-RU" sz="2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заболевания, полученных при выполнении задач в ходе проведения специальной военной операции</a:t>
            </a:r>
            <a:r>
              <a:rPr lang="ru-RU" sz="2600" dirty="0">
                <a:latin typeface="Times New Roman" panose="02020603050405020304" pitchFamily="18" charset="0"/>
              </a:rPr>
              <a:t>, в том числе усыновленным (удочеренным) или находящимся под опекой или попечительством в семье, включая приемную семью либо в случаях, предусмотренных законами субъектов Российской Федерации, патронатную семью, предоставляются во внеочередном порядке места в государственных и муниципальных общеобразовательных и дошкольных образовательных организациях </a:t>
            </a:r>
            <a:r>
              <a:rPr lang="ru-RU" sz="26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по месту жительства их семей</a:t>
            </a:r>
            <a:r>
              <a:rPr lang="ru-RU" sz="2600" dirty="0">
                <a:latin typeface="Times New Roman" panose="02020603050405020304" pitchFamily="18" charset="0"/>
              </a:rPr>
              <a:t>, а также места в летних оздоровительных лагерях.</a:t>
            </a:r>
          </a:p>
          <a:p>
            <a:pPr algn="just"/>
            <a:endParaRPr lang="ru-RU" sz="3000" dirty="0">
              <a:latin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647728" y="0"/>
            <a:ext cx="7020272" cy="1417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 smtClean="0">
                <a:solidFill>
                  <a:srgbClr val="39028A"/>
                </a:solidFill>
              </a:rPr>
              <a:t>Зачисление внеочередном порядке </a:t>
            </a:r>
            <a:endParaRPr lang="ru-RU" sz="31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9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0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7731" y="1481328"/>
            <a:ext cx="11517923" cy="4972008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Федеральный </a:t>
            </a: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закон от 03.07.2016 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№ </a:t>
            </a: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226-ФЗ 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«О </a:t>
            </a: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войсках национальной гвардии Российской 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Федерации»</a:t>
            </a:r>
          </a:p>
          <a:p>
            <a:pPr marL="109728" indent="0" algn="just">
              <a:buNone/>
            </a:pPr>
            <a:r>
              <a:rPr lang="ru-RU" sz="3200" b="1" dirty="0">
                <a:latin typeface="Times New Roman" panose="02020603050405020304" pitchFamily="18" charset="0"/>
              </a:rPr>
              <a:t>Статья 28.1. Гарантии членам семьи сотрудника в связи с прохождением службы </a:t>
            </a:r>
            <a:r>
              <a:rPr lang="ru-RU" sz="3200" b="1" dirty="0" smtClean="0">
                <a:latin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</a:rPr>
              <a:t>в </a:t>
            </a:r>
            <a:r>
              <a:rPr lang="ru-RU" sz="3200" b="1" dirty="0">
                <a:latin typeface="Times New Roman" panose="02020603050405020304" pitchFamily="18" charset="0"/>
              </a:rPr>
              <a:t>войсках национальной гвардии</a:t>
            </a:r>
          </a:p>
          <a:p>
            <a:pPr marL="109728" indent="0" algn="just">
              <a:buNone/>
            </a:pPr>
            <a:endParaRPr lang="ru-RU" sz="3200" dirty="0">
              <a:latin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3200" dirty="0">
                <a:latin typeface="Times New Roman" panose="02020603050405020304" pitchFamily="18" charset="0"/>
              </a:rPr>
              <a:t>Детям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сотрудника, погибшего (умершего) при выполнении задач в специальной военной операции либо позднее указанного периода, но вследствие увечья (ранения, травмы, контузии) или заболевания, полученных при выполнении задач в ходе проведения специальной военной операции, </a:t>
            </a:r>
            <a:r>
              <a:rPr lang="ru-RU" sz="3200" dirty="0">
                <a:latin typeface="Times New Roman" panose="02020603050405020304" pitchFamily="18" charset="0"/>
              </a:rPr>
              <a:t>в том числе усыновленным (удочеренным) или находящимся под опекой или попечительством в семье, включая приемную семью либо в случаях, предусмотренных законами субъектов Российской Федерации, патронатную семью, предоставляются во внеочередном порядке места в государственных </a:t>
            </a:r>
            <a:r>
              <a:rPr lang="ru-RU" sz="3200" dirty="0" smtClean="0">
                <a:latin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</a:rPr>
              <a:t>и </a:t>
            </a:r>
            <a:r>
              <a:rPr lang="ru-RU" sz="3200" dirty="0">
                <a:latin typeface="Times New Roman" panose="02020603050405020304" pitchFamily="18" charset="0"/>
              </a:rPr>
              <a:t>муниципальных общеобразовательных и дошкольных образовательных организациях </a:t>
            </a:r>
            <a:r>
              <a:rPr lang="ru-RU" sz="3200" dirty="0" smtClean="0">
                <a:latin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по </a:t>
            </a:r>
            <a:r>
              <a:rPr lang="ru-RU" sz="3200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месту жительства их семей</a:t>
            </a:r>
            <a:r>
              <a:rPr lang="ru-RU" sz="3200" dirty="0">
                <a:latin typeface="Times New Roman" panose="02020603050405020304" pitchFamily="18" charset="0"/>
              </a:rPr>
              <a:t>, а также места в летних оздоровительных лагерях.</a:t>
            </a:r>
          </a:p>
          <a:p>
            <a:pPr marL="109728" indent="0" algn="just">
              <a:buNone/>
            </a:pPr>
            <a:endParaRPr lang="ru-RU" sz="3200" b="1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647728" y="0"/>
            <a:ext cx="7020272" cy="1417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 smtClean="0">
                <a:solidFill>
                  <a:srgbClr val="39028A"/>
                </a:solidFill>
              </a:rPr>
              <a:t>Зачисление внеочередном порядке </a:t>
            </a:r>
            <a:endParaRPr lang="ru-RU" sz="31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9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9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6185" y="1481328"/>
            <a:ext cx="11336215" cy="518803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первоочередном порядке </a:t>
            </a:r>
            <a:r>
              <a:rPr lang="ru-RU" sz="2400" dirty="0">
                <a:latin typeface="Times New Roman" panose="02020603050405020304" pitchFamily="18" charset="0"/>
              </a:rPr>
              <a:t>предоставляются места в государственных общеобразовательных организациях: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</a:rPr>
              <a:t>дети сотрудника полиции;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</a:rPr>
              <a:t>дети сотрудника полиции, погибшего (умершего) вследствие увечья или иного повреждения здоровья, полученных в связи с выполнением служебных обязанностей;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</a:rPr>
              <a:t>дети сотрудника полиции, умершего вследствие заболевания, полученного в период прохождения службы в полиции;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</a:rPr>
              <a:t>дети гражданина Российской Федерации, уволенного со службы в полиции вследствие увечья или иного повреждения здоровья, полученных в связи с выполнением служебных обязанностей и исключивших возможность дальнейшего прохождения службы в полиции;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</a:rPr>
              <a:t>дети гражданина Российской Федерации, умершего в течение одного года после увольнения со службы в полиции вследствие увечья или иного повреждения здоровья, полученных в связи с выполнением служебных обязанностей, либо вследствие заболевания, полученного в период прохождения службы в полиции, исключивших возможность дальнейшего прохождения службы в полиции;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</a:rPr>
              <a:t>дети, находящиеся (находившиеся) на иждивении сотрудника полиции, гражданина Российской Федерации, указанных в </a:t>
            </a:r>
            <a:r>
              <a:rPr lang="ru-RU" sz="1800" dirty="0">
                <a:solidFill>
                  <a:srgbClr val="0000FF"/>
                </a:solidFill>
                <a:latin typeface="Times New Roman" panose="02020603050405020304" pitchFamily="18" charset="0"/>
                <a:hlinkClick r:id="rId2"/>
              </a:rPr>
              <a:t>пунктах 1 - </a:t>
            </a:r>
            <a:r>
              <a:rPr lang="ru-RU" sz="1800" dirty="0">
                <a:solidFill>
                  <a:srgbClr val="0000FF"/>
                </a:solidFill>
                <a:latin typeface="Times New Roman" panose="02020603050405020304" pitchFamily="18" charset="0"/>
                <a:hlinkClick r:id="rId3"/>
              </a:rPr>
              <a:t>5 части 6 статьи 46 Федерального закона от 07.02.2011 N 3-ФЗ "О полиции</a:t>
            </a:r>
            <a:r>
              <a:rPr lang="ru-RU" sz="1800" dirty="0" smtClean="0">
                <a:solidFill>
                  <a:srgbClr val="0000FF"/>
                </a:solidFill>
                <a:latin typeface="Times New Roman" panose="02020603050405020304" pitchFamily="18" charset="0"/>
                <a:hlinkClick r:id="rId3"/>
              </a:rPr>
              <a:t>";</a:t>
            </a:r>
            <a:endParaRPr lang="ru-RU" sz="1800" dirty="0">
              <a:solidFill>
                <a:srgbClr val="0000FF"/>
              </a:solidFill>
              <a:latin typeface="Times New Roman" panose="02020603050405020304" pitchFamily="18" charset="0"/>
              <a:hlinkClick r:id="rId3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503712" y="31633"/>
            <a:ext cx="7020272" cy="14176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dk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3600" dirty="0">
                <a:solidFill>
                  <a:srgbClr val="39028A"/>
                </a:solidFill>
                <a:latin typeface="Lucida Sans Unicode"/>
              </a:rPr>
              <a:t/>
            </a:r>
            <a:br>
              <a:rPr lang="ru-RU" sz="3600" dirty="0">
                <a:solidFill>
                  <a:srgbClr val="39028A"/>
                </a:solidFill>
                <a:latin typeface="Lucida Sans Unicode"/>
              </a:rPr>
            </a:br>
            <a:r>
              <a:rPr lang="ru-RU" sz="3300" dirty="0">
                <a:solidFill>
                  <a:srgbClr val="39028A"/>
                </a:solidFill>
                <a:latin typeface="Lucida Sans Unicode"/>
              </a:rPr>
              <a:t>1 этап.</a:t>
            </a:r>
          </a:p>
          <a:p>
            <a:pPr algn="ctr">
              <a:defRPr/>
            </a:pPr>
            <a:r>
              <a:rPr lang="ru-RU" sz="3300" dirty="0">
                <a:solidFill>
                  <a:srgbClr val="39028A"/>
                </a:solidFill>
                <a:latin typeface="Lucida Sans Unicode"/>
              </a:rPr>
              <a:t>Льготные категории. </a:t>
            </a:r>
            <a:endParaRPr lang="ru-RU" sz="2900" dirty="0">
              <a:solidFill>
                <a:srgbClr val="39028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1465" y="-59197"/>
            <a:ext cx="2712955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36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1372</Words>
  <Application>Microsoft Office PowerPoint</Application>
  <PresentationFormat>Произвольный</PresentationFormat>
  <Paragraphs>117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Прием в 1 класс  на 2024-2025  учебный год</vt:lpstr>
      <vt:lpstr>Нормативно-правовая база</vt:lpstr>
      <vt:lpstr> Сроки подачи заявлений </vt:lpstr>
      <vt:lpstr> Направление заявителю приглашения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в 1 класс  на 2022-2023  учебный год</dc:title>
  <dc:creator>Пахомова Ольга Рихардовна</dc:creator>
  <cp:lastModifiedBy>Admin</cp:lastModifiedBy>
  <cp:revision>33</cp:revision>
  <dcterms:created xsi:type="dcterms:W3CDTF">2023-01-25T08:43:58Z</dcterms:created>
  <dcterms:modified xsi:type="dcterms:W3CDTF">2024-02-08T12:22:55Z</dcterms:modified>
</cp:coreProperties>
</file>