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9" r:id="rId4"/>
    <p:sldId id="262" r:id="rId5"/>
    <p:sldId id="294" r:id="rId6"/>
    <p:sldId id="261" r:id="rId7"/>
    <p:sldId id="295" r:id="rId8"/>
    <p:sldId id="297" r:id="rId9"/>
    <p:sldId id="293" r:id="rId10"/>
    <p:sldId id="290" r:id="rId11"/>
    <p:sldId id="273" r:id="rId12"/>
    <p:sldId id="266" r:id="rId13"/>
    <p:sldId id="299" r:id="rId14"/>
    <p:sldId id="279" r:id="rId15"/>
    <p:sldId id="284" r:id="rId16"/>
    <p:sldId id="285" r:id="rId17"/>
    <p:sldId id="289" r:id="rId18"/>
    <p:sldId id="281" r:id="rId19"/>
    <p:sldId id="256" r:id="rId20"/>
    <p:sldId id="275" r:id="rId21"/>
    <p:sldId id="264" r:id="rId22"/>
    <p:sldId id="276" r:id="rId23"/>
    <p:sldId id="258" r:id="rId24"/>
    <p:sldId id="278" r:id="rId25"/>
    <p:sldId id="263" r:id="rId26"/>
    <p:sldId id="280" r:id="rId27"/>
    <p:sldId id="269" r:id="rId28"/>
    <p:sldId id="282" r:id="rId29"/>
    <p:sldId id="292" r:id="rId30"/>
    <p:sldId id="288" r:id="rId31"/>
    <p:sldId id="272" r:id="rId32"/>
    <p:sldId id="265" r:id="rId33"/>
    <p:sldId id="298" r:id="rId34"/>
    <p:sldId id="268" r:id="rId35"/>
    <p:sldId id="274" r:id="rId36"/>
    <p:sldId id="296" r:id="rId37"/>
    <p:sldId id="277" r:id="rId38"/>
    <p:sldId id="260" r:id="rId39"/>
    <p:sldId id="271"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4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6AE15F2-92DD-4C37-806A-13AA756CD349}"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47278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AE15F2-92DD-4C37-806A-13AA756CD349}"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3548082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AE15F2-92DD-4C37-806A-13AA756CD349}"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429000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6726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2697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851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3710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359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0757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57211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653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6AE15F2-92DD-4C37-806A-13AA756CD349}"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57108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6732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0068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3987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6AE15F2-92DD-4C37-806A-13AA756CD349}" type="datetimeFigureOut">
              <a:rPr lang="ru-RU" smtClean="0"/>
              <a:t>09.03.2024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152437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6AE15F2-92DD-4C37-806A-13AA756CD349}" type="datetimeFigureOut">
              <a:rPr lang="ru-RU" smtClean="0"/>
              <a:t>09.03.2024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114757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6AE15F2-92DD-4C37-806A-13AA756CD349}" type="datetimeFigureOut">
              <a:rPr lang="ru-RU" smtClean="0"/>
              <a:t>09.03.2024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315868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6AE15F2-92DD-4C37-806A-13AA756CD349}" type="datetimeFigureOut">
              <a:rPr lang="ru-RU" smtClean="0"/>
              <a:t>09.03.2024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235294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6AE15F2-92DD-4C37-806A-13AA756CD349}" type="datetimeFigureOut">
              <a:rPr lang="ru-RU" smtClean="0"/>
              <a:t>09.03.2024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315482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AE15F2-92DD-4C37-806A-13AA756CD349}" type="datetimeFigureOut">
              <a:rPr lang="ru-RU" smtClean="0"/>
              <a:t>09.03.2024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1575663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6AE15F2-92DD-4C37-806A-13AA756CD349}" type="datetimeFigureOut">
              <a:rPr lang="ru-RU" smtClean="0"/>
              <a:t>09.03.2024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F84FC7-9E01-445C-9E03-A48C597BB252}" type="slidenum">
              <a:rPr lang="ru-RU" smtClean="0"/>
              <a:t>‹#›</a:t>
            </a:fld>
            <a:endParaRPr lang="ru-RU"/>
          </a:p>
        </p:txBody>
      </p:sp>
    </p:spTree>
    <p:extLst>
      <p:ext uri="{BB962C8B-B14F-4D97-AF65-F5344CB8AC3E}">
        <p14:creationId xmlns:p14="http://schemas.microsoft.com/office/powerpoint/2010/main" val="8790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E15F2-92DD-4C37-806A-13AA756CD349}" type="datetimeFigureOut">
              <a:rPr lang="ru-RU" smtClean="0"/>
              <a:t>09.03.2024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84FC7-9E01-445C-9E03-A48C597BB252}" type="slidenum">
              <a:rPr lang="ru-RU" smtClean="0"/>
              <a:t>‹#›</a:t>
            </a:fld>
            <a:endParaRPr lang="ru-RU"/>
          </a:p>
        </p:txBody>
      </p:sp>
    </p:spTree>
    <p:extLst>
      <p:ext uri="{BB962C8B-B14F-4D97-AF65-F5344CB8AC3E}">
        <p14:creationId xmlns:p14="http://schemas.microsoft.com/office/powerpoint/2010/main" val="119868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zigZag">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EE625-DC0A-413F-9A94-762AFF5F2AFA}" type="datetimeFigureOut">
              <a:rPr lang="ru-RU">
                <a:solidFill>
                  <a:prstClr val="black">
                    <a:tint val="75000"/>
                  </a:prstClr>
                </a:solidFill>
              </a:rPr>
              <a:pPr/>
              <a:t>09.03.2024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A466B-5D2D-4787-AD4A-3FB846935D8A}"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2261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4618" y="1916832"/>
            <a:ext cx="7772400" cy="4176464"/>
          </a:xfrm>
        </p:spPr>
        <p:txBody>
          <a:bodyPr>
            <a:noAutofit/>
          </a:bodyPr>
          <a:lstStyle/>
          <a:p>
            <a:r>
              <a:rPr lang="ru-RU" sz="2400" b="1" dirty="0">
                <a:solidFill>
                  <a:schemeClr val="tx2">
                    <a:lumMod val="75000"/>
                  </a:schemeClr>
                </a:solidFill>
              </a:rPr>
              <a:t> Правительство Санкт-Петербурга</a:t>
            </a:r>
            <a:br>
              <a:rPr lang="ru-RU" sz="2400" b="1" dirty="0">
                <a:solidFill>
                  <a:schemeClr val="tx2">
                    <a:lumMod val="75000"/>
                  </a:schemeClr>
                </a:solidFill>
              </a:rPr>
            </a:br>
            <a:r>
              <a:rPr lang="ru-RU" sz="2400" b="1" dirty="0">
                <a:solidFill>
                  <a:schemeClr val="tx2">
                    <a:lumMod val="75000"/>
                  </a:schemeClr>
                </a:solidFill>
              </a:rPr>
              <a:t>Комитет по образованию</a:t>
            </a:r>
            <a:br>
              <a:rPr lang="ru-RU" sz="2400" b="1" dirty="0">
                <a:solidFill>
                  <a:schemeClr val="tx2">
                    <a:lumMod val="75000"/>
                  </a:schemeClr>
                </a:solidFill>
              </a:rPr>
            </a:br>
            <a:r>
              <a:rPr lang="ru-RU" sz="2400" b="1" dirty="0">
                <a:solidFill>
                  <a:schemeClr val="tx2">
                    <a:lumMod val="75000"/>
                  </a:schemeClr>
                </a:solidFill>
              </a:rPr>
              <a:t>Государственное бюджетное общеобразовательное учреждение лицей №470</a:t>
            </a:r>
            <a:br>
              <a:rPr lang="ru-RU" sz="2400" b="1" dirty="0">
                <a:solidFill>
                  <a:schemeClr val="tx2">
                    <a:lumMod val="75000"/>
                  </a:schemeClr>
                </a:solidFill>
              </a:rPr>
            </a:br>
            <a:r>
              <a:rPr lang="ru-RU" sz="2400" b="1" dirty="0">
                <a:solidFill>
                  <a:schemeClr val="tx2">
                    <a:lumMod val="75000"/>
                  </a:schemeClr>
                </a:solidFill>
              </a:rPr>
              <a:t>Калининского района Санкт-Петербурга</a:t>
            </a:r>
            <a:br>
              <a:rPr lang="ru-RU" sz="2400" b="1" dirty="0">
                <a:solidFill>
                  <a:schemeClr val="tx2">
                    <a:lumMod val="75000"/>
                  </a:schemeClr>
                </a:solidFill>
              </a:rPr>
            </a:br>
            <a:r>
              <a:rPr lang="ru-RU" sz="2400" b="1" dirty="0">
                <a:solidFill>
                  <a:schemeClr val="tx2">
                    <a:lumMod val="75000"/>
                  </a:schemeClr>
                </a:solidFill>
              </a:rPr>
              <a:t>195220, Санкт-Петербург, </a:t>
            </a:r>
            <a:r>
              <a:rPr lang="ru-RU" sz="2400" b="1" dirty="0" err="1">
                <a:solidFill>
                  <a:schemeClr val="tx2">
                    <a:lumMod val="75000"/>
                  </a:schemeClr>
                </a:solidFill>
              </a:rPr>
              <a:t>ул.Бутлерова</a:t>
            </a:r>
            <a:r>
              <a:rPr lang="ru-RU" sz="2400" b="1" dirty="0">
                <a:solidFill>
                  <a:schemeClr val="tx2">
                    <a:lumMod val="75000"/>
                  </a:schemeClr>
                </a:solidFill>
              </a:rPr>
              <a:t>, д.22, литер А</a:t>
            </a:r>
            <a:br>
              <a:rPr lang="ru-RU" sz="2400" b="1" dirty="0">
                <a:solidFill>
                  <a:schemeClr val="tx2">
                    <a:lumMod val="75000"/>
                  </a:schemeClr>
                </a:solidFill>
              </a:rPr>
            </a:br>
            <a:r>
              <a:rPr lang="ru-RU" sz="2400" b="1" dirty="0">
                <a:solidFill>
                  <a:schemeClr val="tx2">
                    <a:lumMod val="75000"/>
                  </a:schemeClr>
                </a:solidFill>
              </a:rPr>
              <a:t>Тел./факс (812) 535-07-94</a:t>
            </a:r>
            <a:br>
              <a:rPr lang="ru-RU" sz="2400" b="1" dirty="0">
                <a:solidFill>
                  <a:schemeClr val="tx2">
                    <a:lumMod val="75000"/>
                  </a:schemeClr>
                </a:solidFill>
              </a:rPr>
            </a:br>
            <a:r>
              <a:rPr lang="ru-RU" sz="2400" b="1" dirty="0">
                <a:solidFill>
                  <a:schemeClr val="tx2">
                    <a:lumMod val="75000"/>
                  </a:schemeClr>
                </a:solidFill>
              </a:rPr>
              <a:t>ИНН 7804139157  ОГРН 1027802497304  КПП 780401001</a:t>
            </a:r>
            <a:endParaRPr lang="ru-RU" sz="2400" b="1" dirty="0">
              <a:solidFill>
                <a:schemeClr val="tx2">
                  <a:lumMod val="75000"/>
                </a:schemeClr>
              </a:solidFill>
            </a:endParaRPr>
          </a:p>
        </p:txBody>
      </p:sp>
      <p:pic>
        <p:nvPicPr>
          <p:cNvPr id="21506" name="Picture 2" descr="https://doblestvekov.ru/upload/iblock/b38/b382f32d17eaf03a346d05987986a62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60648"/>
            <a:ext cx="3988304" cy="177037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s://456spb.edusite.ru/images/k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60648"/>
            <a:ext cx="3003715" cy="162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786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132856"/>
            <a:ext cx="8424936" cy="3744416"/>
          </a:xfrm>
        </p:spPr>
        <p:txBody>
          <a:bodyPr>
            <a:normAutofit fontScale="90000"/>
          </a:bodyPr>
          <a:lstStyle/>
          <a:p>
            <a:r>
              <a:rPr lang="ru-RU" sz="2700" dirty="0" smtClean="0">
                <a:solidFill>
                  <a:schemeClr val="tx2">
                    <a:lumMod val="75000"/>
                  </a:schemeClr>
                </a:solidFill>
              </a:rPr>
              <a:t>1. Создание комфортной атмосферы на уроке за счет вовлечения обучающихся с разным уровнем обучаемости,</a:t>
            </a:r>
            <a:br>
              <a:rPr lang="ru-RU" sz="2700" dirty="0" smtClean="0">
                <a:solidFill>
                  <a:schemeClr val="tx2">
                    <a:lumMod val="75000"/>
                  </a:schemeClr>
                </a:solidFill>
              </a:rPr>
            </a:br>
            <a:r>
              <a:rPr lang="ru-RU" sz="2700" dirty="0" smtClean="0">
                <a:solidFill>
                  <a:schemeClr val="tx2">
                    <a:lumMod val="75000"/>
                  </a:schemeClr>
                </a:solidFill>
              </a:rPr>
              <a:t>2. создание нестандартных ситуаций на уроке,</a:t>
            </a:r>
            <a:br>
              <a:rPr lang="ru-RU" sz="2700" dirty="0" smtClean="0">
                <a:solidFill>
                  <a:schemeClr val="tx2">
                    <a:lumMod val="75000"/>
                  </a:schemeClr>
                </a:solidFill>
              </a:rPr>
            </a:br>
            <a:r>
              <a:rPr lang="ru-RU" sz="2700" dirty="0" smtClean="0">
                <a:solidFill>
                  <a:schemeClr val="tx2">
                    <a:lumMod val="75000"/>
                  </a:schemeClr>
                </a:solidFill>
              </a:rPr>
              <a:t>3. демонстрация достижений учащихся,</a:t>
            </a:r>
            <a:br>
              <a:rPr lang="ru-RU" sz="2700" dirty="0" smtClean="0">
                <a:solidFill>
                  <a:schemeClr val="tx2">
                    <a:lumMod val="75000"/>
                  </a:schemeClr>
                </a:solidFill>
              </a:rPr>
            </a:br>
            <a:r>
              <a:rPr lang="ru-RU" sz="2700" dirty="0" smtClean="0">
                <a:solidFill>
                  <a:schemeClr val="tx2">
                    <a:lumMod val="75000"/>
                  </a:schemeClr>
                </a:solidFill>
              </a:rPr>
              <a:t>4. умение создать благоприятную ситуацию успеха для ученика, проявить себя,</a:t>
            </a:r>
            <a:br>
              <a:rPr lang="ru-RU" sz="2700" dirty="0" smtClean="0">
                <a:solidFill>
                  <a:schemeClr val="tx2">
                    <a:lumMod val="75000"/>
                  </a:schemeClr>
                </a:solidFill>
              </a:rPr>
            </a:br>
            <a:r>
              <a:rPr lang="ru-RU" sz="2700" dirty="0" smtClean="0">
                <a:solidFill>
                  <a:schemeClr val="tx2">
                    <a:lumMod val="75000"/>
                  </a:schemeClr>
                </a:solidFill>
              </a:rPr>
              <a:t>5. поощрение обучающихся,</a:t>
            </a:r>
            <a:br>
              <a:rPr lang="ru-RU" sz="2700" dirty="0" smtClean="0">
                <a:solidFill>
                  <a:schemeClr val="tx2">
                    <a:lumMod val="75000"/>
                  </a:schemeClr>
                </a:solidFill>
              </a:rPr>
            </a:br>
            <a:r>
              <a:rPr lang="ru-RU" sz="2700" dirty="0" smtClean="0">
                <a:solidFill>
                  <a:schemeClr val="tx2">
                    <a:lumMod val="75000"/>
                  </a:schemeClr>
                </a:solidFill>
              </a:rPr>
              <a:t>6. актуализация, фиксация затруднений</a:t>
            </a:r>
            <a:br>
              <a:rPr lang="ru-RU" sz="2700" dirty="0" smtClean="0">
                <a:solidFill>
                  <a:schemeClr val="tx2">
                    <a:lumMod val="75000"/>
                  </a:schemeClr>
                </a:solidFill>
              </a:rPr>
            </a:br>
            <a:r>
              <a:rPr lang="ru-RU" sz="2700" dirty="0" smtClean="0">
                <a:solidFill>
                  <a:schemeClr val="tx2">
                    <a:lumMod val="75000"/>
                  </a:schemeClr>
                </a:solidFill>
              </a:rPr>
              <a:t>и определение проблемного поля,</a:t>
            </a:r>
            <a:br>
              <a:rPr lang="ru-RU" sz="2700" dirty="0" smtClean="0">
                <a:solidFill>
                  <a:schemeClr val="tx2">
                    <a:lumMod val="75000"/>
                  </a:schemeClr>
                </a:solidFill>
              </a:rPr>
            </a:br>
            <a:r>
              <a:rPr lang="ru-RU" sz="2700" dirty="0" smtClean="0">
                <a:solidFill>
                  <a:schemeClr val="tx2">
                    <a:lumMod val="75000"/>
                  </a:schemeClr>
                </a:solidFill>
              </a:rPr>
              <a:t/>
            </a:r>
            <a:br>
              <a:rPr lang="ru-RU" sz="2700" dirty="0" smtClean="0">
                <a:solidFill>
                  <a:schemeClr val="tx2">
                    <a:lumMod val="75000"/>
                  </a:schemeClr>
                </a:solidFill>
              </a:rPr>
            </a:br>
            <a:r>
              <a:rPr lang="ru-RU" sz="2700" dirty="0" smtClean="0">
                <a:solidFill>
                  <a:schemeClr val="tx2">
                    <a:lumMod val="75000"/>
                  </a:schemeClr>
                </a:solidFill>
              </a:rPr>
              <a:t/>
            </a:r>
            <a:br>
              <a:rPr lang="ru-RU" sz="2700" dirty="0" smtClean="0">
                <a:solidFill>
                  <a:schemeClr val="tx2">
                    <a:lumMod val="75000"/>
                  </a:schemeClr>
                </a:solidFill>
              </a:rPr>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400" dirty="0"/>
          </a:p>
        </p:txBody>
      </p:sp>
      <p:sp>
        <p:nvSpPr>
          <p:cNvPr id="3" name="Текст 2"/>
          <p:cNvSpPr>
            <a:spLocks noGrp="1"/>
          </p:cNvSpPr>
          <p:nvPr>
            <p:ph type="body" idx="1"/>
          </p:nvPr>
        </p:nvSpPr>
        <p:spPr>
          <a:xfrm>
            <a:off x="827584" y="476672"/>
            <a:ext cx="7772400" cy="1500187"/>
          </a:xfrm>
        </p:spPr>
        <p:txBody>
          <a:bodyPr>
            <a:normAutofit/>
          </a:bodyPr>
          <a:lstStyle/>
          <a:p>
            <a:pPr algn="ctr"/>
            <a:r>
              <a:rPr lang="ru-RU" sz="3600" b="1" dirty="0" smtClean="0">
                <a:solidFill>
                  <a:schemeClr val="tx2">
                    <a:lumMod val="75000"/>
                  </a:schemeClr>
                </a:solidFill>
              </a:rPr>
              <a:t>Создание положительной мотивации на уроке</a:t>
            </a:r>
            <a:endParaRPr lang="ru-RU" sz="3600" b="1" dirty="0">
              <a:solidFill>
                <a:schemeClr val="tx2">
                  <a:lumMod val="75000"/>
                </a:schemeClr>
              </a:solidFill>
            </a:endParaRPr>
          </a:p>
        </p:txBody>
      </p:sp>
      <p:pic>
        <p:nvPicPr>
          <p:cNvPr id="4" name="Рисунок 3" descr="https://cpod.ippk.ru/images/1507470164-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941168"/>
            <a:ext cx="1656184" cy="1368152"/>
          </a:xfrm>
          <a:prstGeom prst="rect">
            <a:avLst/>
          </a:prstGeom>
          <a:noFill/>
          <a:ln>
            <a:noFill/>
          </a:ln>
        </p:spPr>
      </p:pic>
    </p:spTree>
    <p:extLst>
      <p:ext uri="{BB962C8B-B14F-4D97-AF65-F5344CB8AC3E}">
        <p14:creationId xmlns:p14="http://schemas.microsoft.com/office/powerpoint/2010/main" val="239348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7772400" cy="3744416"/>
          </a:xfrm>
        </p:spPr>
        <p:txBody>
          <a:bodyPr>
            <a:normAutofit fontScale="90000"/>
          </a:bodyPr>
          <a:lstStyle/>
          <a:p>
            <a:r>
              <a:rPr lang="ru-RU" sz="2400" dirty="0" smtClean="0">
                <a:solidFill>
                  <a:schemeClr val="tx2">
                    <a:lumMod val="75000"/>
                  </a:schemeClr>
                </a:solidFill>
              </a:rPr>
              <a:t>7. Совместная работа учителя и ученика, совместный поиск путей решения проблемы,</a:t>
            </a:r>
            <a:br>
              <a:rPr lang="ru-RU" sz="2400" dirty="0" smtClean="0">
                <a:solidFill>
                  <a:schemeClr val="tx2">
                    <a:lumMod val="75000"/>
                  </a:schemeClr>
                </a:solidFill>
              </a:rPr>
            </a:br>
            <a:r>
              <a:rPr lang="ru-RU" sz="2400" dirty="0" smtClean="0">
                <a:solidFill>
                  <a:schemeClr val="tx2">
                    <a:lumMod val="75000"/>
                  </a:schemeClr>
                </a:solidFill>
              </a:rPr>
              <a:t>8. самостоятельная работа с самопроверкой, самооценкой и </a:t>
            </a:r>
            <a:r>
              <a:rPr lang="ru-RU" sz="2400" dirty="0" err="1" smtClean="0">
                <a:solidFill>
                  <a:schemeClr val="tx2">
                    <a:lumMod val="75000"/>
                  </a:schemeClr>
                </a:solidFill>
              </a:rPr>
              <a:t>взаимооценкой</a:t>
            </a:r>
            <a:r>
              <a:rPr lang="ru-RU" sz="2400" dirty="0" smtClean="0">
                <a:solidFill>
                  <a:schemeClr val="tx2">
                    <a:lumMod val="75000"/>
                  </a:schemeClr>
                </a:solidFill>
              </a:rPr>
              <a:t>,</a:t>
            </a:r>
            <a:br>
              <a:rPr lang="ru-RU" sz="2400" dirty="0" smtClean="0">
                <a:solidFill>
                  <a:schemeClr val="tx2">
                    <a:lumMod val="75000"/>
                  </a:schemeClr>
                </a:solidFill>
              </a:rPr>
            </a:br>
            <a:r>
              <a:rPr lang="ru-RU" sz="2400" dirty="0" smtClean="0">
                <a:solidFill>
                  <a:schemeClr val="tx2">
                    <a:lumMod val="75000"/>
                  </a:schemeClr>
                </a:solidFill>
              </a:rPr>
              <a:t>9. включение в систему знаний, и повторение (неоднократность познавательных действий, практическое закрепление опыта), закрепление</a:t>
            </a:r>
            <a:br>
              <a:rPr lang="ru-RU" sz="2400" dirty="0" smtClean="0">
                <a:solidFill>
                  <a:schemeClr val="tx2">
                    <a:lumMod val="75000"/>
                  </a:schemeClr>
                </a:solidFill>
              </a:rPr>
            </a:br>
            <a:r>
              <a:rPr lang="ru-RU" sz="2400" dirty="0" smtClean="0">
                <a:solidFill>
                  <a:schemeClr val="tx2">
                    <a:lumMod val="75000"/>
                  </a:schemeClr>
                </a:solidFill>
              </a:rPr>
              <a:t>во внешней речи (с монологическим или диалогическим оформлением решения)</a:t>
            </a:r>
            <a:br>
              <a:rPr lang="ru-RU" sz="2400" dirty="0" smtClean="0">
                <a:solidFill>
                  <a:schemeClr val="tx2">
                    <a:lumMod val="75000"/>
                  </a:schemeClr>
                </a:solidFill>
              </a:rPr>
            </a:br>
            <a:r>
              <a:rPr lang="ru-RU" sz="2400" dirty="0" smtClean="0">
                <a:solidFill>
                  <a:schemeClr val="tx2">
                    <a:lumMod val="75000"/>
                  </a:schemeClr>
                </a:solidFill>
              </a:rPr>
              <a:t>10. рефлексия.</a:t>
            </a:r>
            <a:endParaRPr lang="ru-RU" sz="2400" dirty="0">
              <a:solidFill>
                <a:schemeClr val="tx2">
                  <a:lumMod val="75000"/>
                </a:schemeClr>
              </a:solidFill>
            </a:endParaRPr>
          </a:p>
        </p:txBody>
      </p:sp>
      <p:sp>
        <p:nvSpPr>
          <p:cNvPr id="3" name="Текст 2"/>
          <p:cNvSpPr>
            <a:spLocks noGrp="1"/>
          </p:cNvSpPr>
          <p:nvPr>
            <p:ph type="body" idx="1"/>
          </p:nvPr>
        </p:nvSpPr>
        <p:spPr>
          <a:xfrm>
            <a:off x="827584" y="476672"/>
            <a:ext cx="7772400" cy="1500187"/>
          </a:xfrm>
        </p:spPr>
        <p:txBody>
          <a:bodyPr/>
          <a:lstStyle/>
          <a:p>
            <a:pPr lvl="0" algn="ctr"/>
            <a:r>
              <a:rPr lang="ru-RU" sz="3600" b="1" dirty="0">
                <a:solidFill>
                  <a:srgbClr val="1F497D">
                    <a:lumMod val="75000"/>
                  </a:srgbClr>
                </a:solidFill>
              </a:rPr>
              <a:t>Создание положительной мотивации на уроке</a:t>
            </a:r>
          </a:p>
          <a:p>
            <a:pPr algn="ct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959291"/>
            <a:ext cx="1658937"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42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0"/>
            <a:ext cx="8640960" cy="1143000"/>
          </a:xfrm>
        </p:spPr>
        <p:txBody>
          <a:bodyPr>
            <a:noAutofit/>
          </a:bodyPr>
          <a:lstStyle/>
          <a:p>
            <a:pPr marL="342900" lvl="0" indent="-342900">
              <a:spcBef>
                <a:spcPct val="20000"/>
              </a:spcBef>
            </a:pPr>
            <a:r>
              <a:rPr lang="ru-RU" sz="3600" b="1" dirty="0">
                <a:solidFill>
                  <a:schemeClr val="tx2">
                    <a:lumMod val="75000"/>
                  </a:schemeClr>
                </a:solidFill>
                <a:latin typeface="Times New Roman"/>
                <a:ea typeface="Calibri"/>
                <a:cs typeface="Times New Roman"/>
              </a:rPr>
              <a:t>Создать у обучающегося положительную мотивацию к деятельности на уроке можно за счет: </a:t>
            </a:r>
            <a:r>
              <a:rPr lang="ru-RU" sz="3600" b="1" dirty="0">
                <a:solidFill>
                  <a:schemeClr val="tx2">
                    <a:lumMod val="75000"/>
                  </a:schemeClr>
                </a:solidFill>
                <a:ea typeface="Calibri"/>
                <a:cs typeface="Times New Roman"/>
              </a:rPr>
              <a:t/>
            </a:r>
            <a:br>
              <a:rPr lang="ru-RU" sz="3600" b="1" dirty="0">
                <a:solidFill>
                  <a:schemeClr val="tx2">
                    <a:lumMod val="75000"/>
                  </a:schemeClr>
                </a:solidFill>
                <a:ea typeface="Calibri"/>
                <a:cs typeface="Times New Roman"/>
              </a:rPr>
            </a:br>
            <a:endParaRPr lang="ru-RU" sz="3600" b="1" dirty="0">
              <a:solidFill>
                <a:schemeClr val="tx2">
                  <a:lumMod val="75000"/>
                </a:schemeClr>
              </a:solidFill>
            </a:endParaRPr>
          </a:p>
        </p:txBody>
      </p:sp>
      <p:sp>
        <p:nvSpPr>
          <p:cNvPr id="3" name="Объект 2"/>
          <p:cNvSpPr>
            <a:spLocks noGrp="1"/>
          </p:cNvSpPr>
          <p:nvPr>
            <p:ph idx="1"/>
          </p:nvPr>
        </p:nvSpPr>
        <p:spPr>
          <a:xfrm>
            <a:off x="539552" y="1988840"/>
            <a:ext cx="8229600" cy="4525963"/>
          </a:xfrm>
        </p:spPr>
        <p:txBody>
          <a:bodyPr>
            <a:normAutofit fontScale="92500" lnSpcReduction="20000"/>
          </a:bodyPr>
          <a:lstStyle/>
          <a:p>
            <a:pPr lvl="0" algn="just">
              <a:buFont typeface="Wingdings"/>
              <a:buChar char=""/>
            </a:pPr>
            <a:r>
              <a:rPr lang="ru-RU" b="1" dirty="0" smtClean="0">
                <a:solidFill>
                  <a:schemeClr val="tx2">
                    <a:lumMod val="75000"/>
                  </a:schemeClr>
                </a:solidFill>
                <a:latin typeface="Times New Roman"/>
                <a:ea typeface="Calibri"/>
                <a:cs typeface="Times New Roman"/>
              </a:rPr>
              <a:t>позитивного </a:t>
            </a:r>
            <a:r>
              <a:rPr lang="ru-RU" b="1" dirty="0">
                <a:solidFill>
                  <a:schemeClr val="tx2">
                    <a:lumMod val="75000"/>
                  </a:schemeClr>
                </a:solidFill>
                <a:latin typeface="Times New Roman"/>
                <a:ea typeface="Calibri"/>
                <a:cs typeface="Times New Roman"/>
              </a:rPr>
              <a:t>эмоционального фона; </a:t>
            </a:r>
            <a:endParaRPr lang="ru-RU" sz="2800" b="1" dirty="0">
              <a:solidFill>
                <a:schemeClr val="tx2">
                  <a:lumMod val="75000"/>
                </a:schemeClr>
              </a:solidFill>
              <a:ea typeface="Calibri"/>
              <a:cs typeface="Times New Roman"/>
            </a:endParaRPr>
          </a:p>
          <a:p>
            <a:pPr lvl="0" algn="just">
              <a:buFont typeface="Wingdings"/>
              <a:buChar char=""/>
            </a:pPr>
            <a:r>
              <a:rPr lang="ru-RU" b="1" dirty="0">
                <a:solidFill>
                  <a:schemeClr val="tx2">
                    <a:lumMod val="75000"/>
                  </a:schemeClr>
                </a:solidFill>
                <a:latin typeface="Times New Roman"/>
                <a:ea typeface="Calibri"/>
                <a:cs typeface="Times New Roman"/>
              </a:rPr>
              <a:t>актуализации опорных знаний; </a:t>
            </a:r>
            <a:endParaRPr lang="ru-RU" sz="2800" b="1" dirty="0">
              <a:solidFill>
                <a:schemeClr val="tx2">
                  <a:lumMod val="75000"/>
                </a:schemeClr>
              </a:solidFill>
              <a:ea typeface="Calibri"/>
              <a:cs typeface="Times New Roman"/>
            </a:endParaRPr>
          </a:p>
          <a:p>
            <a:pPr lvl="0" algn="just">
              <a:buFont typeface="Wingdings"/>
              <a:buChar char=""/>
            </a:pPr>
            <a:r>
              <a:rPr lang="ru-RU" b="1" dirty="0">
                <a:solidFill>
                  <a:schemeClr val="tx2">
                    <a:lumMod val="75000"/>
                  </a:schemeClr>
                </a:solidFill>
                <a:latin typeface="Times New Roman"/>
                <a:ea typeface="Calibri"/>
                <a:cs typeface="Times New Roman"/>
              </a:rPr>
              <a:t>постановки проблемы; </a:t>
            </a:r>
            <a:endParaRPr lang="ru-RU" sz="2800" b="1" dirty="0">
              <a:solidFill>
                <a:schemeClr val="tx2">
                  <a:lumMod val="75000"/>
                </a:schemeClr>
              </a:solidFill>
              <a:ea typeface="Calibri"/>
              <a:cs typeface="Times New Roman"/>
            </a:endParaRPr>
          </a:p>
          <a:p>
            <a:pPr lvl="0" algn="just">
              <a:buFont typeface="Wingdings"/>
              <a:buChar char=""/>
            </a:pPr>
            <a:r>
              <a:rPr lang="ru-RU" b="1" dirty="0">
                <a:solidFill>
                  <a:schemeClr val="tx2">
                    <a:lumMod val="75000"/>
                  </a:schemeClr>
                </a:solidFill>
                <a:latin typeface="Times New Roman"/>
                <a:ea typeface="Calibri"/>
                <a:cs typeface="Times New Roman"/>
              </a:rPr>
              <a:t>создания на уроке «точки удивления»; </a:t>
            </a:r>
            <a:endParaRPr lang="ru-RU" sz="2800" b="1" dirty="0">
              <a:solidFill>
                <a:schemeClr val="tx2">
                  <a:lumMod val="75000"/>
                </a:schemeClr>
              </a:solidFill>
              <a:ea typeface="Calibri"/>
              <a:cs typeface="Times New Roman"/>
            </a:endParaRPr>
          </a:p>
          <a:p>
            <a:pPr lvl="0" algn="just">
              <a:buFont typeface="Wingdings"/>
              <a:buChar char=""/>
            </a:pPr>
            <a:r>
              <a:rPr lang="ru-RU" b="1" dirty="0">
                <a:solidFill>
                  <a:schemeClr val="tx2">
                    <a:lumMod val="75000"/>
                  </a:schemeClr>
                </a:solidFill>
                <a:latin typeface="Times New Roman"/>
                <a:ea typeface="Calibri"/>
                <a:cs typeface="Times New Roman"/>
              </a:rPr>
              <a:t>искусственного создания затруднений, которые хочется преодолеть;</a:t>
            </a:r>
            <a:endParaRPr lang="ru-RU" sz="2800" b="1" dirty="0">
              <a:solidFill>
                <a:schemeClr val="tx2">
                  <a:lumMod val="75000"/>
                </a:schemeClr>
              </a:solidFill>
              <a:ea typeface="Calibri"/>
              <a:cs typeface="Times New Roman"/>
            </a:endParaRPr>
          </a:p>
          <a:p>
            <a:pPr lvl="0" algn="just">
              <a:buFont typeface="Wingdings"/>
              <a:buChar char=""/>
            </a:pPr>
            <a:r>
              <a:rPr lang="ru-RU" b="1" dirty="0">
                <a:solidFill>
                  <a:schemeClr val="tx2">
                    <a:lumMod val="75000"/>
                  </a:schemeClr>
                </a:solidFill>
                <a:latin typeface="Times New Roman"/>
                <a:ea typeface="Calibri"/>
                <a:cs typeface="Times New Roman"/>
              </a:rPr>
              <a:t>вовлечение учащихся в постановку целей урока путем организации методической цепочки: удивление – интерес – мотив – цель – собственная учебная задача</a:t>
            </a:r>
            <a:endParaRPr lang="ru-RU" sz="2800" b="1" dirty="0">
              <a:solidFill>
                <a:schemeClr val="tx2">
                  <a:lumMod val="75000"/>
                </a:schemeClr>
              </a:solidFill>
              <a:ea typeface="Calibri"/>
              <a:cs typeface="Times New Roman"/>
            </a:endParaRPr>
          </a:p>
          <a:p>
            <a:endParaRPr lang="ru-RU" dirty="0"/>
          </a:p>
        </p:txBody>
      </p:sp>
    </p:spTree>
    <p:extLst>
      <p:ext uri="{BB962C8B-B14F-4D97-AF65-F5344CB8AC3E}">
        <p14:creationId xmlns:p14="http://schemas.microsoft.com/office/powerpoint/2010/main" val="309417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340768"/>
            <a:ext cx="7772400" cy="4536504"/>
          </a:xfrm>
        </p:spPr>
        <p:txBody>
          <a:bodyPr>
            <a:normAutofit/>
          </a:bodyPr>
          <a:lstStyle/>
          <a:p>
            <a:r>
              <a:rPr lang="ru-RU" sz="2800" dirty="0" smtClean="0">
                <a:solidFill>
                  <a:schemeClr val="tx2">
                    <a:lumMod val="75000"/>
                  </a:schemeClr>
                </a:solidFill>
              </a:rPr>
              <a:t>Эмоциональные:</a:t>
            </a:r>
            <a:br>
              <a:rPr lang="ru-RU" sz="2800" dirty="0" smtClean="0">
                <a:solidFill>
                  <a:schemeClr val="tx2">
                    <a:lumMod val="75000"/>
                  </a:schemeClr>
                </a:solidFill>
              </a:rPr>
            </a:b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1. учебно-познавательная игра</a:t>
            </a:r>
            <a:br>
              <a:rPr lang="ru-RU" sz="2800" dirty="0" smtClean="0">
                <a:solidFill>
                  <a:schemeClr val="tx2">
                    <a:lumMod val="75000"/>
                  </a:schemeClr>
                </a:solidFill>
              </a:rPr>
            </a:br>
            <a:r>
              <a:rPr lang="ru-RU" sz="2800" dirty="0" smtClean="0">
                <a:solidFill>
                  <a:schemeClr val="tx2">
                    <a:lumMod val="75000"/>
                  </a:schemeClr>
                </a:solidFill>
              </a:rPr>
              <a:t>2. создание наглядности</a:t>
            </a:r>
            <a:br>
              <a:rPr lang="ru-RU" sz="2800" dirty="0" smtClean="0">
                <a:solidFill>
                  <a:schemeClr val="tx2">
                    <a:lumMod val="75000"/>
                  </a:schemeClr>
                </a:solidFill>
              </a:rPr>
            </a:br>
            <a:r>
              <a:rPr lang="ru-RU" sz="2800" dirty="0" smtClean="0">
                <a:solidFill>
                  <a:schemeClr val="tx2">
                    <a:lumMod val="75000"/>
                  </a:schemeClr>
                </a:solidFill>
              </a:rPr>
              <a:t>3. создание ситуации успеха (опорные схемы, таблицы)</a:t>
            </a:r>
            <a:br>
              <a:rPr lang="ru-RU" sz="2800" dirty="0" smtClean="0">
                <a:solidFill>
                  <a:schemeClr val="tx2">
                    <a:lumMod val="75000"/>
                  </a:schemeClr>
                </a:solidFill>
              </a:rPr>
            </a:br>
            <a:r>
              <a:rPr lang="ru-RU" sz="2800" dirty="0" smtClean="0">
                <a:solidFill>
                  <a:schemeClr val="tx2">
                    <a:lumMod val="75000"/>
                  </a:schemeClr>
                </a:solidFill>
              </a:rPr>
              <a:t>4. свободный выбор задания</a:t>
            </a:r>
            <a:br>
              <a:rPr lang="ru-RU" sz="2800" dirty="0" smtClean="0">
                <a:solidFill>
                  <a:schemeClr val="tx2">
                    <a:lumMod val="75000"/>
                  </a:schemeClr>
                </a:solidFill>
              </a:rPr>
            </a:br>
            <a:r>
              <a:rPr lang="ru-RU" sz="2800" dirty="0" smtClean="0">
                <a:solidFill>
                  <a:schemeClr val="tx2">
                    <a:lumMod val="75000"/>
                  </a:schemeClr>
                </a:solidFill>
              </a:rPr>
              <a:t>5. стимулирующее оценивание (поощрение, </a:t>
            </a:r>
            <a:r>
              <a:rPr lang="ru-RU" sz="2800" dirty="0">
                <a:solidFill>
                  <a:schemeClr val="tx2">
                    <a:lumMod val="75000"/>
                  </a:schemeClr>
                </a:solidFill>
              </a:rPr>
              <a:t>п</a:t>
            </a:r>
            <a:r>
              <a:rPr lang="ru-RU" sz="2800" dirty="0" smtClean="0">
                <a:solidFill>
                  <a:schemeClr val="tx2">
                    <a:lumMod val="75000"/>
                  </a:schemeClr>
                </a:solidFill>
              </a:rPr>
              <a:t>орицание)</a:t>
            </a:r>
            <a:endParaRPr lang="ru-RU" sz="2800" dirty="0">
              <a:solidFill>
                <a:schemeClr val="tx2">
                  <a:lumMod val="75000"/>
                </a:schemeClr>
              </a:solidFill>
            </a:endParaRPr>
          </a:p>
        </p:txBody>
      </p:sp>
      <p:sp>
        <p:nvSpPr>
          <p:cNvPr id="3" name="Текст 2"/>
          <p:cNvSpPr>
            <a:spLocks noGrp="1"/>
          </p:cNvSpPr>
          <p:nvPr>
            <p:ph type="body" idx="1"/>
          </p:nvPr>
        </p:nvSpPr>
        <p:spPr>
          <a:xfrm>
            <a:off x="827584" y="476673"/>
            <a:ext cx="7772400" cy="648071"/>
          </a:xfrm>
        </p:spPr>
        <p:txBody>
          <a:bodyPr>
            <a:normAutofit/>
          </a:bodyPr>
          <a:lstStyle/>
          <a:p>
            <a:pPr algn="ctr"/>
            <a:r>
              <a:rPr lang="ru-RU" sz="3200" b="1" dirty="0" smtClean="0">
                <a:solidFill>
                  <a:schemeClr val="tx2">
                    <a:lumMod val="75000"/>
                  </a:schemeClr>
                </a:solidFill>
              </a:rPr>
              <a:t>Методы мотивации</a:t>
            </a:r>
            <a:endParaRPr lang="ru-RU" sz="3200" b="1" dirty="0">
              <a:solidFill>
                <a:schemeClr val="tx2">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332656"/>
            <a:ext cx="16589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854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340768"/>
            <a:ext cx="7772400" cy="4536504"/>
          </a:xfrm>
        </p:spPr>
        <p:txBody>
          <a:bodyPr>
            <a:normAutofit/>
          </a:bodyPr>
          <a:lstStyle/>
          <a:p>
            <a:r>
              <a:rPr lang="ru-RU" sz="2800" dirty="0" smtClean="0">
                <a:solidFill>
                  <a:schemeClr val="tx2">
                    <a:lumMod val="75000"/>
                  </a:schemeClr>
                </a:solidFill>
              </a:rPr>
              <a:t>познавате</a:t>
            </a:r>
            <a:r>
              <a:rPr lang="ru-RU" sz="2800" dirty="0" smtClean="0">
                <a:solidFill>
                  <a:schemeClr val="tx2">
                    <a:lumMod val="75000"/>
                  </a:schemeClr>
                </a:solidFill>
              </a:rPr>
              <a:t>льные:</a:t>
            </a:r>
            <a:br>
              <a:rPr lang="ru-RU" sz="2800" dirty="0" smtClean="0">
                <a:solidFill>
                  <a:schemeClr val="tx2">
                    <a:lumMod val="75000"/>
                  </a:schemeClr>
                </a:solidFill>
              </a:rPr>
            </a:b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1. </a:t>
            </a:r>
            <a:r>
              <a:rPr lang="ru-RU" sz="2800" dirty="0" smtClean="0">
                <a:solidFill>
                  <a:schemeClr val="tx2">
                    <a:lumMod val="75000"/>
                  </a:schemeClr>
                </a:solidFill>
              </a:rPr>
              <a:t>проблемная ситуация</a:t>
            </a: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2. выполнение творческих заданий</a:t>
            </a:r>
            <a:br>
              <a:rPr lang="ru-RU" sz="2800" dirty="0" smtClean="0">
                <a:solidFill>
                  <a:schemeClr val="tx2">
                    <a:lumMod val="75000"/>
                  </a:schemeClr>
                </a:solidFill>
              </a:rPr>
            </a:br>
            <a:r>
              <a:rPr lang="ru-RU" sz="2800" dirty="0" smtClean="0">
                <a:solidFill>
                  <a:schemeClr val="tx2">
                    <a:lumMod val="75000"/>
                  </a:schemeClr>
                </a:solidFill>
              </a:rPr>
              <a:t>3. </a:t>
            </a:r>
            <a:r>
              <a:rPr lang="ru-RU" sz="2800" dirty="0" err="1" smtClean="0">
                <a:solidFill>
                  <a:schemeClr val="tx2">
                    <a:lumMod val="75000"/>
                  </a:schemeClr>
                </a:solidFill>
              </a:rPr>
              <a:t>деятельностный</a:t>
            </a:r>
            <a:r>
              <a:rPr lang="ru-RU" sz="2800" dirty="0" smtClean="0">
                <a:solidFill>
                  <a:schemeClr val="tx2">
                    <a:lumMod val="75000"/>
                  </a:schemeClr>
                </a:solidFill>
              </a:rPr>
              <a:t> подход</a:t>
            </a:r>
            <a:br>
              <a:rPr lang="ru-RU" sz="2800" dirty="0" smtClean="0">
                <a:solidFill>
                  <a:schemeClr val="tx2">
                    <a:lumMod val="75000"/>
                  </a:schemeClr>
                </a:solidFill>
              </a:rPr>
            </a:br>
            <a:r>
              <a:rPr lang="ru-RU" sz="2800" dirty="0" smtClean="0">
                <a:solidFill>
                  <a:schemeClr val="tx2">
                    <a:lumMod val="75000"/>
                  </a:schemeClr>
                </a:solidFill>
              </a:rPr>
              <a:t>4. мультимедийные презентации</a:t>
            </a:r>
            <a:br>
              <a:rPr lang="ru-RU" sz="2800" dirty="0" smtClean="0">
                <a:solidFill>
                  <a:schemeClr val="tx2">
                    <a:lumMod val="75000"/>
                  </a:schemeClr>
                </a:solidFill>
              </a:rPr>
            </a:br>
            <a:r>
              <a:rPr lang="ru-RU" sz="2800" dirty="0" smtClean="0">
                <a:solidFill>
                  <a:schemeClr val="tx2">
                    <a:lumMod val="75000"/>
                  </a:schemeClr>
                </a:solidFill>
              </a:rPr>
              <a:t>5. использование разных источников знаний  (словари, энциклопедии, интернет и др.)</a:t>
            </a:r>
            <a:br>
              <a:rPr lang="ru-RU" sz="2800" dirty="0" smtClean="0">
                <a:solidFill>
                  <a:schemeClr val="tx2">
                    <a:lumMod val="75000"/>
                  </a:schemeClr>
                </a:solidFill>
              </a:rPr>
            </a:br>
            <a:r>
              <a:rPr lang="ru-RU" sz="2800" dirty="0" smtClean="0">
                <a:solidFill>
                  <a:schemeClr val="tx2">
                    <a:lumMod val="75000"/>
                  </a:schemeClr>
                </a:solidFill>
              </a:rPr>
              <a:t>6. соревновательный метод</a:t>
            </a:r>
            <a:endParaRPr lang="ru-RU" sz="2800" dirty="0">
              <a:solidFill>
                <a:schemeClr val="tx2">
                  <a:lumMod val="75000"/>
                </a:schemeClr>
              </a:solidFill>
            </a:endParaRPr>
          </a:p>
        </p:txBody>
      </p:sp>
      <p:sp>
        <p:nvSpPr>
          <p:cNvPr id="3" name="Текст 2"/>
          <p:cNvSpPr>
            <a:spLocks noGrp="1"/>
          </p:cNvSpPr>
          <p:nvPr>
            <p:ph type="body" idx="1"/>
          </p:nvPr>
        </p:nvSpPr>
        <p:spPr>
          <a:xfrm>
            <a:off x="827584" y="476673"/>
            <a:ext cx="7772400" cy="648071"/>
          </a:xfrm>
        </p:spPr>
        <p:txBody>
          <a:bodyPr>
            <a:normAutofit/>
          </a:bodyPr>
          <a:lstStyle/>
          <a:p>
            <a:pPr algn="ctr"/>
            <a:r>
              <a:rPr lang="ru-RU" sz="3200" b="1" dirty="0" smtClean="0">
                <a:solidFill>
                  <a:schemeClr val="tx2">
                    <a:lumMod val="75000"/>
                  </a:schemeClr>
                </a:solidFill>
              </a:rPr>
              <a:t>Методы мотивации</a:t>
            </a:r>
            <a:endParaRPr lang="ru-RU" sz="3200" b="1" dirty="0">
              <a:solidFill>
                <a:schemeClr val="tx2">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5085184"/>
            <a:ext cx="16589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299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352928" cy="5760640"/>
          </a:xfrm>
        </p:spPr>
        <p:txBody>
          <a:bodyPr>
            <a:normAutofit fontScale="90000"/>
          </a:bodyPr>
          <a:lstStyle/>
          <a:p>
            <a:r>
              <a:rPr lang="ru-RU" sz="2800" u="sng" dirty="0" smtClean="0">
                <a:solidFill>
                  <a:schemeClr val="tx2">
                    <a:lumMod val="75000"/>
                  </a:schemeClr>
                </a:solidFill>
              </a:rPr>
              <a:t>волевые:</a:t>
            </a: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1. </a:t>
            </a:r>
            <a:r>
              <a:rPr lang="ru-RU" sz="2800" dirty="0" smtClean="0">
                <a:solidFill>
                  <a:schemeClr val="tx2">
                    <a:lumMod val="75000"/>
                  </a:schemeClr>
                </a:solidFill>
              </a:rPr>
              <a:t>познавательные затруднения</a:t>
            </a: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2. самооценка деятельности и коррекция</a:t>
            </a:r>
            <a:br>
              <a:rPr lang="ru-RU" sz="2800" dirty="0" smtClean="0">
                <a:solidFill>
                  <a:schemeClr val="tx2">
                    <a:lumMod val="75000"/>
                  </a:schemeClr>
                </a:solidFill>
              </a:rPr>
            </a:br>
            <a:r>
              <a:rPr lang="ru-RU" sz="2800" dirty="0" smtClean="0">
                <a:solidFill>
                  <a:schemeClr val="tx2">
                    <a:lumMod val="75000"/>
                  </a:schemeClr>
                </a:solidFill>
              </a:rPr>
              <a:t>3. прогнозирование будущей деятельности</a:t>
            </a:r>
            <a:br>
              <a:rPr lang="ru-RU" sz="2800" dirty="0" smtClean="0">
                <a:solidFill>
                  <a:schemeClr val="tx2">
                    <a:lumMod val="75000"/>
                  </a:schemeClr>
                </a:solidFill>
              </a:rPr>
            </a:br>
            <a:r>
              <a:rPr lang="ru-RU" sz="2800" dirty="0" smtClean="0">
                <a:solidFill>
                  <a:schemeClr val="tx2">
                    <a:lumMod val="75000"/>
                  </a:schemeClr>
                </a:solidFill>
              </a:rPr>
              <a:t>4. информирование об обязательных результатах обучения </a:t>
            </a:r>
            <a:br>
              <a:rPr lang="ru-RU" sz="2800" dirty="0" smtClean="0">
                <a:solidFill>
                  <a:schemeClr val="tx2">
                    <a:lumMod val="75000"/>
                  </a:schemeClr>
                </a:solidFill>
              </a:rPr>
            </a:br>
            <a:r>
              <a:rPr lang="ru-RU" sz="2800" dirty="0" smtClean="0">
                <a:solidFill>
                  <a:schemeClr val="tx2">
                    <a:lumMod val="75000"/>
                  </a:schemeClr>
                </a:solidFill>
              </a:rPr>
              <a:t>5. рефлексия поведения</a:t>
            </a:r>
            <a:r>
              <a:rPr lang="ru-RU" sz="2800" dirty="0">
                <a:solidFill>
                  <a:schemeClr val="tx2">
                    <a:lumMod val="75000"/>
                  </a:schemeClr>
                </a:solidFill>
              </a:rPr>
              <a:t/>
            </a:r>
            <a:br>
              <a:rPr lang="ru-RU" sz="2800" dirty="0">
                <a:solidFill>
                  <a:schemeClr val="tx2">
                    <a:lumMod val="75000"/>
                  </a:schemeClr>
                </a:solidFill>
              </a:rPr>
            </a:br>
            <a:r>
              <a:rPr lang="ru-RU" sz="2800" u="sng" dirty="0" smtClean="0">
                <a:solidFill>
                  <a:schemeClr val="tx2">
                    <a:lumMod val="75000"/>
                  </a:schemeClr>
                </a:solidFill>
              </a:rPr>
              <a:t>социальные:</a:t>
            </a: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1. развитие желания быть полезным</a:t>
            </a:r>
            <a:br>
              <a:rPr lang="ru-RU" sz="2800" dirty="0" smtClean="0">
                <a:solidFill>
                  <a:schemeClr val="tx2">
                    <a:lumMod val="75000"/>
                  </a:schemeClr>
                </a:solidFill>
              </a:rPr>
            </a:br>
            <a:r>
              <a:rPr lang="ru-RU" sz="2800" dirty="0" smtClean="0">
                <a:solidFill>
                  <a:schemeClr val="tx2">
                    <a:lumMod val="75000"/>
                  </a:schemeClr>
                </a:solidFill>
              </a:rPr>
              <a:t>2. побуждение подражать сильной личности</a:t>
            </a:r>
            <a:br>
              <a:rPr lang="ru-RU" sz="2800" dirty="0" smtClean="0">
                <a:solidFill>
                  <a:schemeClr val="tx2">
                    <a:lumMod val="75000"/>
                  </a:schemeClr>
                </a:solidFill>
              </a:rPr>
            </a:br>
            <a:r>
              <a:rPr lang="ru-RU" sz="2800" dirty="0" smtClean="0">
                <a:solidFill>
                  <a:schemeClr val="tx2">
                    <a:lumMod val="75000"/>
                  </a:schemeClr>
                </a:solidFill>
              </a:rPr>
              <a:t>3. создание ситуации взаимопомощи</a:t>
            </a:r>
            <a:br>
              <a:rPr lang="ru-RU" sz="2800" dirty="0" smtClean="0">
                <a:solidFill>
                  <a:schemeClr val="tx2">
                    <a:lumMod val="75000"/>
                  </a:schemeClr>
                </a:solidFill>
              </a:rPr>
            </a:br>
            <a:r>
              <a:rPr lang="ru-RU" sz="2800" dirty="0" smtClean="0">
                <a:solidFill>
                  <a:schemeClr val="tx2">
                    <a:lumMod val="75000"/>
                  </a:schemeClr>
                </a:solidFill>
              </a:rPr>
              <a:t>4. поиск контактов и сотрудничества</a:t>
            </a:r>
            <a:br>
              <a:rPr lang="ru-RU" sz="2800" dirty="0" smtClean="0">
                <a:solidFill>
                  <a:schemeClr val="tx2">
                    <a:lumMod val="75000"/>
                  </a:schemeClr>
                </a:solidFill>
              </a:rPr>
            </a:br>
            <a:r>
              <a:rPr lang="ru-RU" sz="2800" dirty="0" smtClean="0">
                <a:solidFill>
                  <a:schemeClr val="tx2">
                    <a:lumMod val="75000"/>
                  </a:schemeClr>
                </a:solidFill>
              </a:rPr>
              <a:t>5. заинтересованность в результатах </a:t>
            </a:r>
            <a:r>
              <a:rPr lang="ru-RU" sz="2800" dirty="0" err="1" smtClean="0">
                <a:solidFill>
                  <a:schemeClr val="tx2">
                    <a:lumMod val="75000"/>
                  </a:schemeClr>
                </a:solidFill>
              </a:rPr>
              <a:t>коллетивной</a:t>
            </a:r>
            <a:r>
              <a:rPr lang="ru-RU" sz="2800" dirty="0" smtClean="0">
                <a:solidFill>
                  <a:schemeClr val="tx2">
                    <a:lumMod val="75000"/>
                  </a:schemeClr>
                </a:solidFill>
              </a:rPr>
              <a:t> работы</a:t>
            </a:r>
            <a:br>
              <a:rPr lang="ru-RU" sz="2800" dirty="0" smtClean="0">
                <a:solidFill>
                  <a:schemeClr val="tx2">
                    <a:lumMod val="75000"/>
                  </a:schemeClr>
                </a:solidFill>
              </a:rPr>
            </a:br>
            <a:r>
              <a:rPr lang="ru-RU" sz="2800" dirty="0" smtClean="0">
                <a:solidFill>
                  <a:schemeClr val="tx2">
                    <a:lumMod val="75000"/>
                  </a:schemeClr>
                </a:solidFill>
              </a:rPr>
              <a:t>6. взаимопроверка, рецензирование</a:t>
            </a:r>
            <a:br>
              <a:rPr lang="ru-RU" sz="2800" dirty="0" smtClean="0">
                <a:solidFill>
                  <a:schemeClr val="tx2">
                    <a:lumMod val="75000"/>
                  </a:schemeClr>
                </a:solidFill>
              </a:rPr>
            </a:br>
            <a:r>
              <a:rPr lang="ru-RU" sz="2800" dirty="0" smtClean="0">
                <a:solidFill>
                  <a:schemeClr val="tx2">
                    <a:lumMod val="75000"/>
                  </a:schemeClr>
                </a:solidFill>
              </a:rPr>
              <a:t/>
            </a:r>
            <a:br>
              <a:rPr lang="ru-RU" sz="2800" dirty="0" smtClean="0">
                <a:solidFill>
                  <a:schemeClr val="tx2">
                    <a:lumMod val="75000"/>
                  </a:schemeClr>
                </a:solidFill>
              </a:rPr>
            </a:br>
            <a:endParaRPr lang="ru-RU" sz="2800" dirty="0">
              <a:solidFill>
                <a:schemeClr val="tx2">
                  <a:lumMod val="75000"/>
                </a:schemeClr>
              </a:solidFill>
            </a:endParaRPr>
          </a:p>
        </p:txBody>
      </p:sp>
      <p:sp>
        <p:nvSpPr>
          <p:cNvPr id="3" name="Текст 2"/>
          <p:cNvSpPr>
            <a:spLocks noGrp="1"/>
          </p:cNvSpPr>
          <p:nvPr>
            <p:ph type="body" idx="1"/>
          </p:nvPr>
        </p:nvSpPr>
        <p:spPr>
          <a:xfrm>
            <a:off x="827584" y="188640"/>
            <a:ext cx="7772400" cy="648071"/>
          </a:xfrm>
        </p:spPr>
        <p:txBody>
          <a:bodyPr>
            <a:normAutofit/>
          </a:bodyPr>
          <a:lstStyle/>
          <a:p>
            <a:pPr algn="ctr"/>
            <a:r>
              <a:rPr lang="ru-RU" sz="3200" b="1" dirty="0" smtClean="0">
                <a:solidFill>
                  <a:schemeClr val="tx2">
                    <a:lumMod val="75000"/>
                  </a:schemeClr>
                </a:solidFill>
              </a:rPr>
              <a:t>Методы мотивации</a:t>
            </a:r>
            <a:endParaRPr lang="ru-RU" sz="3200" b="1" dirty="0">
              <a:solidFill>
                <a:schemeClr val="tx2">
                  <a:lumMod val="75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404664"/>
            <a:ext cx="16589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914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cspsid-pechatniki.ru/800/600/http/psy-files.ru/wp-content/uploads/b/3/a/b3a5c55523652430ecf24974d815e0d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03" y="147898"/>
            <a:ext cx="8836025" cy="662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534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24744"/>
            <a:ext cx="7772400" cy="5328592"/>
          </a:xfrm>
        </p:spPr>
        <p:txBody>
          <a:bodyPr>
            <a:normAutofit fontScale="90000"/>
          </a:bodyPr>
          <a:lstStyle/>
          <a:p>
            <a:r>
              <a:rPr lang="ru-RU" sz="2400" dirty="0" smtClean="0">
                <a:solidFill>
                  <a:schemeClr val="tx2">
                    <a:lumMod val="75000"/>
                  </a:schemeClr>
                </a:solidFill>
              </a:rPr>
              <a:t>- Словесные (рассказ, лекция, беседа)</a:t>
            </a:r>
            <a:br>
              <a:rPr lang="ru-RU" sz="2400" dirty="0" smtClean="0">
                <a:solidFill>
                  <a:schemeClr val="tx2">
                    <a:lumMod val="75000"/>
                  </a:schemeClr>
                </a:solidFill>
              </a:rPr>
            </a:br>
            <a:r>
              <a:rPr lang="ru-RU" sz="2400" dirty="0" smtClean="0">
                <a:solidFill>
                  <a:schemeClr val="tx2">
                    <a:lumMod val="75000"/>
                  </a:schemeClr>
                </a:solidFill>
              </a:rPr>
              <a:t>- </a:t>
            </a:r>
            <a:r>
              <a:rPr lang="ru-RU" sz="2400" dirty="0" smtClean="0">
                <a:solidFill>
                  <a:schemeClr val="tx2">
                    <a:lumMod val="75000"/>
                  </a:schemeClr>
                </a:solidFill>
              </a:rPr>
              <a:t>наглядные и практические (презентации, игры, работа в группах, картины и т.д.)</a:t>
            </a:r>
            <a:br>
              <a:rPr lang="ru-RU" sz="2400" dirty="0" smtClean="0">
                <a:solidFill>
                  <a:schemeClr val="tx2">
                    <a:lumMod val="75000"/>
                  </a:schemeClr>
                </a:solidFill>
              </a:rPr>
            </a:br>
            <a:r>
              <a:rPr lang="ru-RU" sz="2400" dirty="0" smtClean="0">
                <a:solidFill>
                  <a:schemeClr val="tx2">
                    <a:lumMod val="75000"/>
                  </a:schemeClr>
                </a:solidFill>
              </a:rPr>
              <a:t>- репродуктивные и поисковые (создание проблемных ситуаций)</a:t>
            </a:r>
            <a:br>
              <a:rPr lang="ru-RU" sz="2400" dirty="0" smtClean="0">
                <a:solidFill>
                  <a:schemeClr val="tx2">
                    <a:lumMod val="75000"/>
                  </a:schemeClr>
                </a:solidFill>
              </a:rPr>
            </a:br>
            <a:r>
              <a:rPr lang="ru-RU" sz="2400" dirty="0" smtClean="0">
                <a:solidFill>
                  <a:schemeClr val="tx2">
                    <a:lumMod val="75000"/>
                  </a:schemeClr>
                </a:solidFill>
              </a:rPr>
              <a:t>- метод самостоятельной учебной работы или под руководством учителя</a:t>
            </a:r>
            <a:r>
              <a:rPr lang="ru-RU" sz="2400" dirty="0" smtClean="0">
                <a:solidFill>
                  <a:schemeClr val="tx2">
                    <a:lumMod val="75000"/>
                  </a:schemeClr>
                </a:solidFill>
              </a:rPr>
              <a:t> (рефераты, сообщения, эссе, исследовательские и творческие проекты)</a:t>
            </a:r>
            <a:br>
              <a:rPr lang="ru-RU" sz="2400" dirty="0" smtClean="0">
                <a:solidFill>
                  <a:schemeClr val="tx2">
                    <a:lumMod val="75000"/>
                  </a:schemeClr>
                </a:solidFill>
              </a:rPr>
            </a:br>
            <a:r>
              <a:rPr lang="ru-RU" sz="2400" dirty="0" smtClean="0">
                <a:solidFill>
                  <a:schemeClr val="tx2">
                    <a:lumMod val="75000"/>
                  </a:schemeClr>
                </a:solidFill>
              </a:rPr>
              <a:t/>
            </a:r>
            <a:br>
              <a:rPr lang="ru-RU" sz="2400" dirty="0" smtClean="0">
                <a:solidFill>
                  <a:schemeClr val="tx2">
                    <a:lumMod val="75000"/>
                  </a:schemeClr>
                </a:solidFill>
              </a:rPr>
            </a:br>
            <a:r>
              <a:rPr lang="ru-RU" sz="2400" dirty="0" smtClean="0">
                <a:solidFill>
                  <a:schemeClr val="tx2">
                    <a:lumMod val="75000"/>
                  </a:schemeClr>
                </a:solidFill>
              </a:rPr>
              <a:t>Например:</a:t>
            </a:r>
            <a:r>
              <a:rPr lang="ru-RU" sz="2400" dirty="0" smtClean="0">
                <a:solidFill>
                  <a:schemeClr val="tx2">
                    <a:lumMod val="75000"/>
                  </a:schemeClr>
                </a:solidFill>
              </a:rPr>
              <a:t/>
            </a:r>
            <a:br>
              <a:rPr lang="ru-RU" sz="2400" dirty="0" smtClean="0">
                <a:solidFill>
                  <a:schemeClr val="tx2">
                    <a:lumMod val="75000"/>
                  </a:schemeClr>
                </a:solidFill>
              </a:rPr>
            </a:br>
            <a:r>
              <a:rPr lang="ru-RU" sz="2400" dirty="0" smtClean="0">
                <a:solidFill>
                  <a:schemeClr val="tx2">
                    <a:lumMod val="75000"/>
                  </a:schemeClr>
                </a:solidFill>
              </a:rPr>
              <a:t>- Эпиграф (поможет актуализировать тему урока) </a:t>
            </a:r>
            <a:br>
              <a:rPr lang="ru-RU" sz="2400" dirty="0" smtClean="0">
                <a:solidFill>
                  <a:schemeClr val="tx2">
                    <a:lumMod val="75000"/>
                  </a:schemeClr>
                </a:solidFill>
              </a:rPr>
            </a:br>
            <a:r>
              <a:rPr lang="ru-RU" sz="2400" dirty="0" smtClean="0">
                <a:solidFill>
                  <a:schemeClr val="tx2">
                    <a:lumMod val="75000"/>
                  </a:schemeClr>
                </a:solidFill>
              </a:rPr>
              <a:t>- </a:t>
            </a:r>
            <a:r>
              <a:rPr lang="ru-RU" sz="2400" dirty="0" smtClean="0">
                <a:solidFill>
                  <a:schemeClr val="tx2">
                    <a:lumMod val="75000"/>
                  </a:schemeClr>
                </a:solidFill>
              </a:rPr>
              <a:t>мозговой штурм, мозговая атака</a:t>
            </a:r>
            <a:br>
              <a:rPr lang="ru-RU" sz="2400" dirty="0" smtClean="0">
                <a:solidFill>
                  <a:schemeClr val="tx2">
                    <a:lumMod val="75000"/>
                  </a:schemeClr>
                </a:solidFill>
              </a:rPr>
            </a:br>
            <a:r>
              <a:rPr lang="ru-RU" sz="2400" dirty="0" smtClean="0">
                <a:solidFill>
                  <a:schemeClr val="tx2">
                    <a:lumMod val="75000"/>
                  </a:schemeClr>
                </a:solidFill>
              </a:rPr>
              <a:t>- метод творческих заданий</a:t>
            </a:r>
            <a:br>
              <a:rPr lang="ru-RU" sz="2400" dirty="0" smtClean="0">
                <a:solidFill>
                  <a:schemeClr val="tx2">
                    <a:lumMod val="75000"/>
                  </a:schemeClr>
                </a:solidFill>
              </a:rPr>
            </a:br>
            <a:r>
              <a:rPr lang="ru-RU" sz="2400" dirty="0" smtClean="0">
                <a:solidFill>
                  <a:schemeClr val="tx2">
                    <a:lumMod val="75000"/>
                  </a:schemeClr>
                </a:solidFill>
              </a:rPr>
              <a:t>- </a:t>
            </a:r>
            <a:r>
              <a:rPr lang="ru-RU" sz="2400" dirty="0" err="1" smtClean="0">
                <a:solidFill>
                  <a:schemeClr val="tx2">
                    <a:lumMod val="75000"/>
                  </a:schemeClr>
                </a:solidFill>
              </a:rPr>
              <a:t>стикер</a:t>
            </a:r>
            <a:r>
              <a:rPr lang="ru-RU" sz="2400" dirty="0" smtClean="0">
                <a:solidFill>
                  <a:schemeClr val="tx2">
                    <a:lumMod val="75000"/>
                  </a:schemeClr>
                </a:solidFill>
              </a:rPr>
              <a:t> (можно использовать вместо оценок)</a:t>
            </a:r>
            <a:br>
              <a:rPr lang="ru-RU" sz="2400" dirty="0" smtClean="0">
                <a:solidFill>
                  <a:schemeClr val="tx2">
                    <a:lumMod val="75000"/>
                  </a:schemeClr>
                </a:solidFill>
              </a:rPr>
            </a:br>
            <a:r>
              <a:rPr lang="ru-RU" sz="2400" dirty="0" smtClean="0">
                <a:solidFill>
                  <a:schemeClr val="tx2">
                    <a:lumMod val="75000"/>
                  </a:schemeClr>
                </a:solidFill>
              </a:rPr>
              <a:t>- поощрение и наказание</a:t>
            </a:r>
            <a:br>
              <a:rPr lang="ru-RU" sz="2400" dirty="0" smtClean="0">
                <a:solidFill>
                  <a:schemeClr val="tx2">
                    <a:lumMod val="75000"/>
                  </a:schemeClr>
                </a:solidFill>
              </a:rPr>
            </a:br>
            <a:endParaRPr lang="ru-RU" sz="2400" dirty="0">
              <a:solidFill>
                <a:schemeClr val="tx2">
                  <a:lumMod val="75000"/>
                </a:schemeClr>
              </a:solidFill>
            </a:endParaRPr>
          </a:p>
        </p:txBody>
      </p:sp>
      <p:sp>
        <p:nvSpPr>
          <p:cNvPr id="3" name="Текст 2"/>
          <p:cNvSpPr>
            <a:spLocks noGrp="1"/>
          </p:cNvSpPr>
          <p:nvPr>
            <p:ph type="body" idx="1"/>
          </p:nvPr>
        </p:nvSpPr>
        <p:spPr>
          <a:xfrm>
            <a:off x="827584" y="260648"/>
            <a:ext cx="7772400" cy="792088"/>
          </a:xfrm>
        </p:spPr>
        <p:txBody>
          <a:bodyPr>
            <a:normAutofit/>
          </a:bodyPr>
          <a:lstStyle/>
          <a:p>
            <a:pPr algn="ctr"/>
            <a:r>
              <a:rPr lang="ru-RU" sz="3600" b="1" dirty="0" smtClean="0">
                <a:solidFill>
                  <a:schemeClr val="tx2">
                    <a:lumMod val="75000"/>
                  </a:schemeClr>
                </a:solidFill>
              </a:rPr>
              <a:t>Методы мотивации</a:t>
            </a:r>
            <a:endParaRPr lang="ru-RU" sz="3600" b="1" dirty="0">
              <a:solidFill>
                <a:schemeClr val="tx2">
                  <a:lumMod val="75000"/>
                </a:schemeClr>
              </a:solidFill>
            </a:endParaRPr>
          </a:p>
        </p:txBody>
      </p:sp>
    </p:spTree>
    <p:extLst>
      <p:ext uri="{BB962C8B-B14F-4D97-AF65-F5344CB8AC3E}">
        <p14:creationId xmlns:p14="http://schemas.microsoft.com/office/powerpoint/2010/main" val="2695640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fsd.multiurok.ru/html/2023/05/31/s_6477919dc6a69/phpqU0Y83_Formirovanie-polozhitelnoj-motivacii-v-processe-korrekcii-rechevyh-narushenij-u-mladshih-s_html_623c0496eac884fd.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8640960" cy="6480720"/>
          </a:xfrm>
          <a:prstGeom prst="rect">
            <a:avLst/>
          </a:prstGeom>
          <a:noFill/>
          <a:ln>
            <a:noFill/>
          </a:ln>
        </p:spPr>
      </p:pic>
    </p:spTree>
    <p:extLst>
      <p:ext uri="{BB962C8B-B14F-4D97-AF65-F5344CB8AC3E}">
        <p14:creationId xmlns:p14="http://schemas.microsoft.com/office/powerpoint/2010/main" val="1998399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16832"/>
            <a:ext cx="7772400" cy="3852143"/>
          </a:xfrm>
        </p:spPr>
        <p:txBody>
          <a:bodyPr>
            <a:normAutofit fontScale="90000"/>
          </a:bodyPr>
          <a:lstStyle/>
          <a:p>
            <a:r>
              <a:rPr lang="ru-RU" sz="2400" dirty="0" smtClean="0">
                <a:solidFill>
                  <a:schemeClr val="tx2">
                    <a:lumMod val="75000"/>
                  </a:schemeClr>
                </a:solidFill>
              </a:rPr>
              <a:t>1. Анализ и систематизация ошибок , выполнение работы над ошибками.</a:t>
            </a:r>
            <a:br>
              <a:rPr lang="ru-RU" sz="2400" dirty="0" smtClean="0">
                <a:solidFill>
                  <a:schemeClr val="tx2">
                    <a:lumMod val="75000"/>
                  </a:schemeClr>
                </a:solidFill>
              </a:rPr>
            </a:br>
            <a:r>
              <a:rPr lang="ru-RU" sz="2400" dirty="0" smtClean="0">
                <a:solidFill>
                  <a:schemeClr val="tx2">
                    <a:lumMod val="75000"/>
                  </a:schemeClr>
                </a:solidFill>
              </a:rPr>
              <a:t>	2.  Стимуляция вопросов со стороны учащихся.</a:t>
            </a:r>
            <a:br>
              <a:rPr lang="ru-RU" sz="2400" dirty="0" smtClean="0">
                <a:solidFill>
                  <a:schemeClr val="tx2">
                    <a:lumMod val="75000"/>
                  </a:schemeClr>
                </a:solidFill>
              </a:rPr>
            </a:br>
            <a:r>
              <a:rPr lang="ru-RU" sz="2400" dirty="0" smtClean="0">
                <a:solidFill>
                  <a:schemeClr val="tx2">
                    <a:lumMod val="75000"/>
                  </a:schemeClr>
                </a:solidFill>
              </a:rPr>
              <a:t>3. Рациональная система упражнений.</a:t>
            </a:r>
            <a:br>
              <a:rPr lang="ru-RU" sz="2400" dirty="0" smtClean="0">
                <a:solidFill>
                  <a:schemeClr val="tx2">
                    <a:lumMod val="75000"/>
                  </a:schemeClr>
                </a:solidFill>
              </a:rPr>
            </a:br>
            <a:r>
              <a:rPr lang="ru-RU" sz="2400" dirty="0" smtClean="0">
                <a:solidFill>
                  <a:schemeClr val="tx2">
                    <a:lumMod val="75000"/>
                  </a:schemeClr>
                </a:solidFill>
              </a:rPr>
              <a:t>	4. Деление заданий на части.</a:t>
            </a:r>
            <a:br>
              <a:rPr lang="ru-RU" sz="2400" dirty="0" smtClean="0">
                <a:solidFill>
                  <a:schemeClr val="tx2">
                    <a:lumMod val="75000"/>
                  </a:schemeClr>
                </a:solidFill>
              </a:rPr>
            </a:br>
            <a:r>
              <a:rPr lang="ru-RU" sz="2400" dirty="0" smtClean="0">
                <a:solidFill>
                  <a:schemeClr val="tx2">
                    <a:lumMod val="75000"/>
                  </a:schemeClr>
                </a:solidFill>
              </a:rPr>
              <a:t>5. Проговаривание, комментирование, систематическое повторение.</a:t>
            </a:r>
            <a:br>
              <a:rPr lang="ru-RU" sz="2400" dirty="0" smtClean="0">
                <a:solidFill>
                  <a:schemeClr val="tx2">
                    <a:lumMod val="75000"/>
                  </a:schemeClr>
                </a:solidFill>
              </a:rPr>
            </a:br>
            <a:r>
              <a:rPr lang="ru-RU" sz="2400" dirty="0" smtClean="0">
                <a:solidFill>
                  <a:schemeClr val="tx2">
                    <a:lumMod val="75000"/>
                  </a:schemeClr>
                </a:solidFill>
              </a:rPr>
              <a:t>	6. Индивидуальные задания.</a:t>
            </a:r>
            <a:br>
              <a:rPr lang="ru-RU" sz="2400" dirty="0" smtClean="0">
                <a:solidFill>
                  <a:schemeClr val="tx2">
                    <a:lumMod val="75000"/>
                  </a:schemeClr>
                </a:solidFill>
              </a:rPr>
            </a:br>
            <a:r>
              <a:rPr lang="ru-RU" sz="2400" dirty="0" smtClean="0">
                <a:solidFill>
                  <a:schemeClr val="tx2">
                    <a:lumMod val="75000"/>
                  </a:schemeClr>
                </a:solidFill>
              </a:rPr>
              <a:t>7. Групповые задания (работа в парах и группах).</a:t>
            </a:r>
            <a:br>
              <a:rPr lang="ru-RU" sz="2400" dirty="0" smtClean="0">
                <a:solidFill>
                  <a:schemeClr val="tx2">
                    <a:lumMod val="75000"/>
                  </a:schemeClr>
                </a:solidFill>
              </a:rPr>
            </a:br>
            <a:r>
              <a:rPr lang="ru-RU" sz="2400" dirty="0" smtClean="0">
                <a:solidFill>
                  <a:schemeClr val="tx2">
                    <a:lumMod val="75000"/>
                  </a:schemeClr>
                </a:solidFill>
              </a:rPr>
              <a:t>	8. Использование карточек, схем, опорных таблиц, алгоритмов, средств интернета и др.</a:t>
            </a:r>
            <a:endParaRPr lang="ru-RU" sz="2400" dirty="0">
              <a:solidFill>
                <a:schemeClr val="tx2">
                  <a:lumMod val="75000"/>
                </a:schemeClr>
              </a:solidFill>
            </a:endParaRPr>
          </a:p>
        </p:txBody>
      </p:sp>
      <p:sp>
        <p:nvSpPr>
          <p:cNvPr id="3" name="Текст 2"/>
          <p:cNvSpPr>
            <a:spLocks noGrp="1"/>
          </p:cNvSpPr>
          <p:nvPr>
            <p:ph type="body" idx="1"/>
          </p:nvPr>
        </p:nvSpPr>
        <p:spPr>
          <a:xfrm>
            <a:off x="683568" y="620688"/>
            <a:ext cx="7772400" cy="1068139"/>
          </a:xfrm>
        </p:spPr>
        <p:txBody>
          <a:bodyPr>
            <a:normAutofit/>
          </a:bodyPr>
          <a:lstStyle/>
          <a:p>
            <a:pPr algn="ctr"/>
            <a:r>
              <a:rPr lang="ru-RU" sz="2800" b="1" dirty="0" smtClean="0">
                <a:solidFill>
                  <a:schemeClr val="tx2">
                    <a:lumMod val="75000"/>
                  </a:schemeClr>
                </a:solidFill>
              </a:rPr>
              <a:t>Приёмы работы, повышающие мотивацию учебной и познавательной деятельности </a:t>
            </a:r>
            <a:endParaRPr lang="ru-RU" sz="2800" b="1" dirty="0">
              <a:solidFill>
                <a:schemeClr val="tx2">
                  <a:lumMod val="75000"/>
                </a:schemeClr>
              </a:solidFill>
            </a:endParaRPr>
          </a:p>
        </p:txBody>
      </p:sp>
    </p:spTree>
    <p:extLst>
      <p:ext uri="{BB962C8B-B14F-4D97-AF65-F5344CB8AC3E}">
        <p14:creationId xmlns:p14="http://schemas.microsoft.com/office/powerpoint/2010/main" val="218380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72816"/>
            <a:ext cx="8229600" cy="4824536"/>
          </a:xfrm>
        </p:spPr>
        <p:txBody>
          <a:bodyPr>
            <a:normAutofit fontScale="90000"/>
          </a:bodyPr>
          <a:lstStyle/>
          <a:p>
            <a:r>
              <a:rPr lang="ru-RU" b="1" dirty="0">
                <a:solidFill>
                  <a:schemeClr val="tx2">
                    <a:lumMod val="75000"/>
                  </a:schemeClr>
                </a:solidFill>
              </a:rPr>
              <a:t>Районная опорная площадка</a:t>
            </a:r>
            <a:br>
              <a:rPr lang="ru-RU" b="1" dirty="0">
                <a:solidFill>
                  <a:schemeClr val="tx2">
                    <a:lumMod val="75000"/>
                  </a:schemeClr>
                </a:solidFill>
              </a:rPr>
            </a:br>
            <a:r>
              <a:rPr lang="ru-RU" b="1" dirty="0">
                <a:solidFill>
                  <a:schemeClr val="tx2">
                    <a:lumMod val="75000"/>
                  </a:schemeClr>
                </a:solidFill>
              </a:rPr>
              <a:t>по магистральному направлению мониторинга Министерства просвещения                                                                       «Знание»</a:t>
            </a:r>
            <a:br>
              <a:rPr lang="ru-RU" b="1" dirty="0">
                <a:solidFill>
                  <a:schemeClr val="tx2">
                    <a:lumMod val="75000"/>
                  </a:schemeClr>
                </a:solidFill>
              </a:rPr>
            </a:br>
            <a:r>
              <a:rPr lang="ru-RU" b="1" dirty="0">
                <a:solidFill>
                  <a:schemeClr val="tx2">
                    <a:lumMod val="75000"/>
                  </a:schemeClr>
                </a:solidFill>
              </a:rPr>
              <a:t>                                                              </a:t>
            </a:r>
            <a:r>
              <a:rPr lang="ru-RU" b="1" dirty="0" smtClean="0">
                <a:solidFill>
                  <a:schemeClr val="tx2">
                    <a:lumMod val="75000"/>
                  </a:schemeClr>
                </a:solidFill>
              </a:rPr>
              <a:t/>
            </a:r>
            <a:br>
              <a:rPr lang="ru-RU" b="1" dirty="0" smtClean="0">
                <a:solidFill>
                  <a:schemeClr val="tx2">
                    <a:lumMod val="75000"/>
                  </a:schemeClr>
                </a:solidFill>
              </a:rPr>
            </a:br>
            <a:r>
              <a:rPr lang="ru-RU" b="1" dirty="0" smtClean="0">
                <a:solidFill>
                  <a:schemeClr val="tx2">
                    <a:lumMod val="75000"/>
                  </a:schemeClr>
                </a:solidFill>
              </a:rPr>
              <a:t>13 </a:t>
            </a:r>
            <a:r>
              <a:rPr lang="ru-RU" b="1" dirty="0">
                <a:solidFill>
                  <a:schemeClr val="tx2">
                    <a:lumMod val="75000"/>
                  </a:schemeClr>
                </a:solidFill>
              </a:rPr>
              <a:t>марта 2024 </a:t>
            </a:r>
            <a:r>
              <a:rPr lang="ru-RU" b="1" dirty="0" smtClean="0">
                <a:solidFill>
                  <a:schemeClr val="tx2">
                    <a:lumMod val="75000"/>
                  </a:schemeClr>
                </a:solidFill>
              </a:rPr>
              <a:t>г.</a:t>
            </a:r>
            <a:r>
              <a:rPr lang="ru-RU" b="1" dirty="0">
                <a:solidFill>
                  <a:schemeClr val="tx2">
                    <a:lumMod val="75000"/>
                  </a:schemeClr>
                </a:solidFill>
              </a:rPr>
              <a:t/>
            </a:r>
            <a:br>
              <a:rPr lang="ru-RU" b="1" dirty="0">
                <a:solidFill>
                  <a:schemeClr val="tx2">
                    <a:lumMod val="75000"/>
                  </a:schemeClr>
                </a:solidFill>
              </a:rPr>
            </a:br>
            <a:endParaRPr lang="ru-RU" b="1" dirty="0">
              <a:solidFill>
                <a:schemeClr val="tx2">
                  <a:lumMod val="75000"/>
                </a:schemeClr>
              </a:solidFill>
            </a:endParaRPr>
          </a:p>
        </p:txBody>
      </p:sp>
      <p:pic>
        <p:nvPicPr>
          <p:cNvPr id="1030" name="Picture 6" descr="https://gas-kvas.com/uploads/posts/2023-01/1674154269_gas-kvas-com-p-s-dnem-rozhdeniya-kalininskii-raion-risunk-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4664"/>
            <a:ext cx="39814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289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229600" cy="5400600"/>
          </a:xfrm>
        </p:spPr>
        <p:txBody>
          <a:bodyPr>
            <a:normAutofit fontScale="90000"/>
          </a:bodyPr>
          <a:lstStyle/>
          <a:p>
            <a:pPr algn="l"/>
            <a:r>
              <a:rPr lang="ru-RU" sz="2700" b="1" dirty="0" smtClean="0">
                <a:solidFill>
                  <a:schemeClr val="tx2">
                    <a:lumMod val="75000"/>
                  </a:schemeClr>
                </a:solidFill>
              </a:rPr>
              <a:t>                                Приёмы </a:t>
            </a:r>
            <a:r>
              <a:rPr lang="ru-RU" sz="2700" b="1" dirty="0">
                <a:solidFill>
                  <a:schemeClr val="tx2">
                    <a:lumMod val="75000"/>
                  </a:schemeClr>
                </a:solidFill>
              </a:rPr>
              <a:t>и способы мотивации: </a:t>
            </a:r>
            <a:br>
              <a:rPr lang="ru-RU" sz="2700" b="1" dirty="0">
                <a:solidFill>
                  <a:schemeClr val="tx2">
                    <a:lumMod val="75000"/>
                  </a:schemeClr>
                </a:solidFill>
              </a:rPr>
            </a:br>
            <a:r>
              <a:rPr lang="ru-RU" sz="2700" b="1" dirty="0">
                <a:solidFill>
                  <a:schemeClr val="tx2">
                    <a:lumMod val="75000"/>
                  </a:schemeClr>
                </a:solidFill>
              </a:rPr>
              <a:t>•	Использование эпиграфов, девизов на уроке</a:t>
            </a:r>
            <a:br>
              <a:rPr lang="ru-RU" sz="2700" b="1" dirty="0">
                <a:solidFill>
                  <a:schemeClr val="tx2">
                    <a:lumMod val="75000"/>
                  </a:schemeClr>
                </a:solidFill>
              </a:rPr>
            </a:br>
            <a:r>
              <a:rPr lang="ru-RU" sz="2700" b="1" dirty="0">
                <a:solidFill>
                  <a:schemeClr val="tx2">
                    <a:lumMod val="75000"/>
                  </a:schemeClr>
                </a:solidFill>
              </a:rPr>
              <a:t>•	Использование репродукций, аудио- и видеозаписей</a:t>
            </a:r>
            <a:br>
              <a:rPr lang="ru-RU" sz="2700" b="1" dirty="0">
                <a:solidFill>
                  <a:schemeClr val="tx2">
                    <a:lumMod val="75000"/>
                  </a:schemeClr>
                </a:solidFill>
              </a:rPr>
            </a:br>
            <a:r>
              <a:rPr lang="ru-RU" sz="2700" b="1" dirty="0">
                <a:solidFill>
                  <a:schemeClr val="tx2">
                    <a:lumMod val="75000"/>
                  </a:schemeClr>
                </a:solidFill>
              </a:rPr>
              <a:t>•	Выставки работ учащихся</a:t>
            </a:r>
            <a:br>
              <a:rPr lang="ru-RU" sz="2700" b="1" dirty="0">
                <a:solidFill>
                  <a:schemeClr val="tx2">
                    <a:lumMod val="75000"/>
                  </a:schemeClr>
                </a:solidFill>
              </a:rPr>
            </a:br>
            <a:r>
              <a:rPr lang="ru-RU" sz="2700" b="1" dirty="0">
                <a:solidFill>
                  <a:schemeClr val="tx2">
                    <a:lumMod val="75000"/>
                  </a:schemeClr>
                </a:solidFill>
              </a:rPr>
              <a:t>•	Конкурсы, викторины, соревнования, игры…</a:t>
            </a:r>
            <a:br>
              <a:rPr lang="ru-RU" sz="2700" b="1" dirty="0">
                <a:solidFill>
                  <a:schemeClr val="tx2">
                    <a:lumMod val="75000"/>
                  </a:schemeClr>
                </a:solidFill>
              </a:rPr>
            </a:br>
            <a:r>
              <a:rPr lang="ru-RU" sz="2700" b="1" dirty="0">
                <a:solidFill>
                  <a:schemeClr val="tx2">
                    <a:lumMod val="75000"/>
                  </a:schemeClr>
                </a:solidFill>
              </a:rPr>
              <a:t>•	Ситуация успеха</a:t>
            </a:r>
            <a:br>
              <a:rPr lang="ru-RU" sz="2700" b="1" dirty="0">
                <a:solidFill>
                  <a:schemeClr val="tx2">
                    <a:lumMod val="75000"/>
                  </a:schemeClr>
                </a:solidFill>
              </a:rPr>
            </a:br>
            <a:r>
              <a:rPr lang="ru-RU" sz="2700" b="1" dirty="0">
                <a:solidFill>
                  <a:schemeClr val="tx2">
                    <a:lumMod val="75000"/>
                  </a:schemeClr>
                </a:solidFill>
              </a:rPr>
              <a:t>•	Работа с родителями</a:t>
            </a:r>
            <a:br>
              <a:rPr lang="ru-RU" sz="2700" b="1" dirty="0">
                <a:solidFill>
                  <a:schemeClr val="tx2">
                    <a:lumMod val="75000"/>
                  </a:schemeClr>
                </a:solidFill>
              </a:rPr>
            </a:br>
            <a:r>
              <a:rPr lang="ru-RU" sz="2700" b="1" dirty="0">
                <a:solidFill>
                  <a:schemeClr val="tx2">
                    <a:lumMod val="75000"/>
                  </a:schemeClr>
                </a:solidFill>
              </a:rPr>
              <a:t>•	Оформление кабинета</a:t>
            </a:r>
            <a:br>
              <a:rPr lang="ru-RU" sz="2700" b="1" dirty="0">
                <a:solidFill>
                  <a:schemeClr val="tx2">
                    <a:lumMod val="75000"/>
                  </a:schemeClr>
                </a:solidFill>
              </a:rPr>
            </a:br>
            <a:r>
              <a:rPr lang="ru-RU" sz="2700" b="1" dirty="0">
                <a:solidFill>
                  <a:schemeClr val="tx2">
                    <a:lumMod val="75000"/>
                  </a:schemeClr>
                </a:solidFill>
              </a:rPr>
              <a:t>•	Внеклассная и внеурочная деятельность</a:t>
            </a:r>
            <a:br>
              <a:rPr lang="ru-RU" sz="2700" b="1" dirty="0">
                <a:solidFill>
                  <a:schemeClr val="tx2">
                    <a:lumMod val="75000"/>
                  </a:schemeClr>
                </a:solidFill>
              </a:rPr>
            </a:br>
            <a:r>
              <a:rPr lang="ru-RU" sz="2700" b="1" dirty="0">
                <a:solidFill>
                  <a:schemeClr val="tx2">
                    <a:lumMod val="75000"/>
                  </a:schemeClr>
                </a:solidFill>
              </a:rPr>
              <a:t>•	Исследовательская и проектная деятельность</a:t>
            </a:r>
            <a:br>
              <a:rPr lang="ru-RU" sz="2700" b="1" dirty="0">
                <a:solidFill>
                  <a:schemeClr val="tx2">
                    <a:lumMod val="75000"/>
                  </a:schemeClr>
                </a:solidFill>
              </a:rPr>
            </a:br>
            <a:r>
              <a:rPr lang="ru-RU" sz="2700" b="1" dirty="0">
                <a:solidFill>
                  <a:schemeClr val="tx2">
                    <a:lumMod val="75000"/>
                  </a:schemeClr>
                </a:solidFill>
              </a:rPr>
              <a:t>•	Поощрение</a:t>
            </a:r>
            <a:br>
              <a:rPr lang="ru-RU" sz="2700" b="1" dirty="0">
                <a:solidFill>
                  <a:schemeClr val="tx2">
                    <a:lumMod val="75000"/>
                  </a:schemeClr>
                </a:solidFill>
              </a:rPr>
            </a:br>
            <a:r>
              <a:rPr lang="ru-RU" sz="2700" b="1" dirty="0">
                <a:solidFill>
                  <a:schemeClr val="tx2">
                    <a:lumMod val="75000"/>
                  </a:schemeClr>
                </a:solidFill>
              </a:rPr>
              <a:t>•	Использование </a:t>
            </a:r>
            <a:r>
              <a:rPr lang="ru-RU" sz="2700" b="1" dirty="0" smtClean="0">
                <a:solidFill>
                  <a:schemeClr val="tx2">
                    <a:lumMod val="75000"/>
                  </a:schemeClr>
                </a:solidFill>
              </a:rPr>
              <a:t>ИКТ</a:t>
            </a:r>
            <a:r>
              <a:rPr lang="ru-RU" sz="2700" b="1" dirty="0">
                <a:solidFill>
                  <a:schemeClr val="tx2">
                    <a:lumMod val="75000"/>
                  </a:schemeClr>
                </a:solidFill>
              </a:rPr>
              <a:t/>
            </a:r>
            <a:br>
              <a:rPr lang="ru-RU" sz="2700" b="1" dirty="0">
                <a:solidFill>
                  <a:schemeClr val="tx2">
                    <a:lumMod val="75000"/>
                  </a:schemeClr>
                </a:solidFill>
              </a:rPr>
            </a:br>
            <a:r>
              <a:rPr lang="ru-RU" sz="2700" b="1" dirty="0">
                <a:solidFill>
                  <a:schemeClr val="tx2">
                    <a:lumMod val="75000"/>
                  </a:schemeClr>
                </a:solidFill>
              </a:rPr>
              <a:t>•	Лицейский журнал «Карусель</a:t>
            </a:r>
            <a:r>
              <a:rPr lang="ru-RU" sz="2700" b="1" dirty="0" smtClean="0">
                <a:solidFill>
                  <a:schemeClr val="tx2">
                    <a:lumMod val="75000"/>
                  </a:schemeClr>
                </a:solidFill>
              </a:rPr>
              <a:t>»</a:t>
            </a:r>
            <a:br>
              <a:rPr lang="ru-RU" sz="2700" b="1" dirty="0" smtClean="0">
                <a:solidFill>
                  <a:schemeClr val="tx2">
                    <a:lumMod val="75000"/>
                  </a:schemeClr>
                </a:solidFill>
              </a:rPr>
            </a:br>
            <a:r>
              <a:rPr lang="ru-RU" sz="2700" b="1" dirty="0" smtClean="0">
                <a:solidFill>
                  <a:schemeClr val="tx2">
                    <a:lumMod val="75000"/>
                  </a:schemeClr>
                </a:solidFill>
              </a:rPr>
              <a:t>Инсценировки, рисование в </a:t>
            </a:r>
            <a:r>
              <a:rPr lang="ru-RU" sz="2700" b="1" dirty="0" err="1" smtClean="0">
                <a:solidFill>
                  <a:schemeClr val="tx2">
                    <a:lumMod val="75000"/>
                  </a:schemeClr>
                </a:solidFill>
              </a:rPr>
              <a:t>нейросети</a:t>
            </a:r>
            <a:r>
              <a:rPr lang="ru-RU" sz="2700" b="1" dirty="0" smtClean="0">
                <a:solidFill>
                  <a:schemeClr val="tx2">
                    <a:lumMod val="75000"/>
                  </a:schemeClr>
                </a:solidFill>
              </a:rPr>
              <a:t> и самостоятельно, индивидуальные и творческие проекты, работа с разными источниками …</a:t>
            </a:r>
            <a:br>
              <a:rPr lang="ru-RU" sz="2700" b="1" dirty="0" smtClean="0">
                <a:solidFill>
                  <a:schemeClr val="tx2">
                    <a:lumMod val="75000"/>
                  </a:schemeClr>
                </a:solidFill>
              </a:rPr>
            </a:br>
            <a:r>
              <a:rPr lang="ru-RU" sz="2700" b="1" dirty="0" smtClean="0">
                <a:solidFill>
                  <a:schemeClr val="tx2">
                    <a:lumMod val="75000"/>
                  </a:schemeClr>
                </a:solidFill>
              </a:rPr>
              <a:t/>
            </a:r>
            <a:br>
              <a:rPr lang="ru-RU" sz="2700" b="1" dirty="0" smtClean="0">
                <a:solidFill>
                  <a:schemeClr val="tx2">
                    <a:lumMod val="75000"/>
                  </a:schemeClr>
                </a:solidFill>
              </a:rPr>
            </a:br>
            <a:r>
              <a:rPr lang="ru-RU" dirty="0"/>
              <a:t/>
            </a:r>
            <a:br>
              <a:rPr lang="ru-RU" dirty="0"/>
            </a:br>
            <a:endParaRPr lang="ru-RU" dirty="0"/>
          </a:p>
        </p:txBody>
      </p:sp>
    </p:spTree>
    <p:extLst>
      <p:ext uri="{BB962C8B-B14F-4D97-AF65-F5344CB8AC3E}">
        <p14:creationId xmlns:p14="http://schemas.microsoft.com/office/powerpoint/2010/main" val="1699814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75000"/>
                  </a:schemeClr>
                </a:solidFill>
              </a:rPr>
              <a:t>Приёмы мотивации</a:t>
            </a:r>
            <a:endParaRPr lang="ru-RU" b="1" dirty="0">
              <a:solidFill>
                <a:schemeClr val="tx2">
                  <a:lumMod val="75000"/>
                </a:schemeClr>
              </a:solidFill>
            </a:endParaRPr>
          </a:p>
        </p:txBody>
      </p:sp>
      <p:sp>
        <p:nvSpPr>
          <p:cNvPr id="3" name="Объект 2"/>
          <p:cNvSpPr>
            <a:spLocks noGrp="1"/>
          </p:cNvSpPr>
          <p:nvPr>
            <p:ph idx="1"/>
          </p:nvPr>
        </p:nvSpPr>
        <p:spPr/>
        <p:txBody>
          <a:bodyPr>
            <a:normAutofit lnSpcReduction="10000"/>
          </a:bodyPr>
          <a:lstStyle/>
          <a:p>
            <a:pPr algn="ctr"/>
            <a:r>
              <a:rPr lang="ru-RU" sz="2800" b="1" dirty="0" smtClean="0">
                <a:solidFill>
                  <a:schemeClr val="tx2">
                    <a:lumMod val="75000"/>
                  </a:schemeClr>
                </a:solidFill>
              </a:rPr>
              <a:t>Проблемный вопрос</a:t>
            </a:r>
          </a:p>
          <a:p>
            <a:pPr algn="ctr"/>
            <a:r>
              <a:rPr lang="ru-RU" sz="2800" b="1" dirty="0" smtClean="0">
                <a:solidFill>
                  <a:schemeClr val="tx2">
                    <a:lumMod val="75000"/>
                  </a:schemeClr>
                </a:solidFill>
              </a:rPr>
              <a:t>Проблемная ситуация</a:t>
            </a:r>
          </a:p>
          <a:p>
            <a:pPr algn="ctr"/>
            <a:r>
              <a:rPr lang="ru-RU" sz="2800" b="1" dirty="0" smtClean="0">
                <a:solidFill>
                  <a:schemeClr val="tx2">
                    <a:lumMod val="75000"/>
                  </a:schemeClr>
                </a:solidFill>
              </a:rPr>
              <a:t>Противоречивые факты</a:t>
            </a:r>
          </a:p>
          <a:p>
            <a:pPr algn="ctr"/>
            <a:r>
              <a:rPr lang="ru-RU" sz="2800" b="1" dirty="0" smtClean="0">
                <a:solidFill>
                  <a:schemeClr val="tx2">
                    <a:lumMod val="75000"/>
                  </a:schemeClr>
                </a:solidFill>
              </a:rPr>
              <a:t>Непосильное задание</a:t>
            </a:r>
          </a:p>
          <a:p>
            <a:pPr algn="ctr"/>
            <a:r>
              <a:rPr lang="ru-RU" sz="2800" b="1" dirty="0" smtClean="0">
                <a:solidFill>
                  <a:schemeClr val="tx2">
                    <a:lumMod val="75000"/>
                  </a:schemeClr>
                </a:solidFill>
              </a:rPr>
              <a:t>Столкновение мнений</a:t>
            </a:r>
          </a:p>
          <a:p>
            <a:pPr algn="ctr"/>
            <a:r>
              <a:rPr lang="ru-RU" sz="2800" b="1" dirty="0" smtClean="0">
                <a:solidFill>
                  <a:schemeClr val="tx2">
                    <a:lumMod val="75000"/>
                  </a:schemeClr>
                </a:solidFill>
              </a:rPr>
              <a:t>Черный ящик</a:t>
            </a:r>
          </a:p>
          <a:p>
            <a:pPr algn="ctr"/>
            <a:r>
              <a:rPr lang="ru-RU" sz="2800" b="1" dirty="0" smtClean="0">
                <a:solidFill>
                  <a:schemeClr val="tx2">
                    <a:lumMod val="75000"/>
                  </a:schemeClr>
                </a:solidFill>
              </a:rPr>
              <a:t>Яркое пятно</a:t>
            </a:r>
          </a:p>
          <a:p>
            <a:pPr algn="ctr"/>
            <a:r>
              <a:rPr lang="ru-RU" sz="2800" b="1" dirty="0" smtClean="0">
                <a:solidFill>
                  <a:schemeClr val="tx2">
                    <a:lumMod val="75000"/>
                  </a:schemeClr>
                </a:solidFill>
              </a:rPr>
              <a:t>Ошибочная информация</a:t>
            </a:r>
          </a:p>
          <a:p>
            <a:pPr algn="ctr"/>
            <a:r>
              <a:rPr lang="ru-RU" sz="2800" b="1" dirty="0" smtClean="0">
                <a:solidFill>
                  <a:schemeClr val="tx2">
                    <a:lumMod val="75000"/>
                  </a:schemeClr>
                </a:solidFill>
              </a:rPr>
              <a:t>Театрализация и инсценировка</a:t>
            </a:r>
          </a:p>
          <a:p>
            <a:endParaRPr lang="ru-RU" sz="2400" b="1" dirty="0" smtClean="0">
              <a:solidFill>
                <a:schemeClr val="tx2">
                  <a:lumMod val="75000"/>
                </a:schemeClr>
              </a:solidFill>
            </a:endParaRPr>
          </a:p>
          <a:p>
            <a:endParaRPr lang="ru-RU" sz="2400" b="1" dirty="0" smtClean="0">
              <a:solidFill>
                <a:schemeClr val="tx2">
                  <a:lumMod val="75000"/>
                </a:schemeClr>
              </a:solidFill>
            </a:endParaRPr>
          </a:p>
          <a:p>
            <a:endParaRPr lang="ru-RU" sz="2400" b="1" dirty="0" smtClean="0">
              <a:solidFill>
                <a:schemeClr val="tx2">
                  <a:lumMod val="75000"/>
                </a:schemeClr>
              </a:solidFill>
            </a:endParaRPr>
          </a:p>
          <a:p>
            <a:endParaRPr lang="ru-RU" sz="2400" b="1" dirty="0" smtClean="0">
              <a:solidFill>
                <a:schemeClr val="tx2">
                  <a:lumMod val="75000"/>
                </a:schemeClr>
              </a:solidFill>
            </a:endParaRPr>
          </a:p>
          <a:p>
            <a:endParaRPr lang="ru-RU" sz="2400" b="1" dirty="0" smtClean="0">
              <a:solidFill>
                <a:schemeClr val="tx2">
                  <a:lumMod val="75000"/>
                </a:schemeClr>
              </a:solidFill>
            </a:endParaRPr>
          </a:p>
          <a:p>
            <a:endParaRPr lang="ru-RU" sz="2400" b="1" dirty="0">
              <a:solidFill>
                <a:schemeClr val="tx2">
                  <a:lumMod val="75000"/>
                </a:schemeClr>
              </a:solidFill>
            </a:endParaRPr>
          </a:p>
        </p:txBody>
      </p:sp>
    </p:spTree>
    <p:extLst>
      <p:ext uri="{BB962C8B-B14F-4D97-AF65-F5344CB8AC3E}">
        <p14:creationId xmlns:p14="http://schemas.microsoft.com/office/powerpoint/2010/main" val="2498362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7772400" cy="3744416"/>
          </a:xfrm>
        </p:spPr>
        <p:txBody>
          <a:bodyPr>
            <a:normAutofit fontScale="90000"/>
          </a:bodyPr>
          <a:lstStyle/>
          <a:p>
            <a:pPr marL="571500" indent="-571500">
              <a:buFont typeface="Arial" panose="020B0604020202020204" pitchFamily="34" charset="0"/>
              <a:buChar char="•"/>
            </a:pPr>
            <a:r>
              <a:rPr lang="ru-RU" sz="3600" b="0" cap="none" dirty="0">
                <a:solidFill>
                  <a:srgbClr val="1F497D">
                    <a:lumMod val="75000"/>
                  </a:srgbClr>
                </a:solidFill>
                <a:latin typeface="open sans"/>
                <a:ea typeface="Times New Roman"/>
                <a:cs typeface="Helvetica"/>
              </a:rPr>
              <a:t>Технология визуализации понятий и смыслов. </a:t>
            </a:r>
            <a:r>
              <a:rPr lang="ru-RU" sz="3600" b="0" cap="none" dirty="0" smtClean="0">
                <a:solidFill>
                  <a:srgbClr val="1F497D">
                    <a:lumMod val="75000"/>
                  </a:srgbClr>
                </a:solidFill>
                <a:latin typeface="open sans"/>
                <a:ea typeface="Times New Roman"/>
                <a:cs typeface="Helvetica"/>
              </a:rPr>
              <a:t/>
            </a:r>
            <a:br>
              <a:rPr lang="ru-RU" sz="3600" b="0" cap="none" dirty="0" smtClean="0">
                <a:solidFill>
                  <a:srgbClr val="1F497D">
                    <a:lumMod val="75000"/>
                  </a:srgbClr>
                </a:solidFill>
                <a:latin typeface="open sans"/>
                <a:ea typeface="Times New Roman"/>
                <a:cs typeface="Helvetica"/>
              </a:rPr>
            </a:br>
            <a:r>
              <a:rPr lang="ru-RU" sz="3600" b="0" cap="none" dirty="0" smtClean="0">
                <a:solidFill>
                  <a:srgbClr val="1F497D">
                    <a:lumMod val="75000"/>
                  </a:srgbClr>
                </a:solidFill>
                <a:latin typeface="open sans"/>
                <a:ea typeface="Times New Roman"/>
                <a:cs typeface="Helvetica"/>
              </a:rPr>
              <a:t>Работа </a:t>
            </a:r>
            <a:r>
              <a:rPr lang="ru-RU" sz="3600" b="0" cap="none" dirty="0">
                <a:solidFill>
                  <a:srgbClr val="1F497D">
                    <a:lumMod val="75000"/>
                  </a:srgbClr>
                </a:solidFill>
                <a:latin typeface="open sans"/>
                <a:ea typeface="Times New Roman"/>
                <a:cs typeface="Helvetica"/>
              </a:rPr>
              <a:t>с текстами. </a:t>
            </a:r>
            <a:br>
              <a:rPr lang="ru-RU" sz="3600" b="0" cap="none" dirty="0">
                <a:solidFill>
                  <a:srgbClr val="1F497D">
                    <a:lumMod val="75000"/>
                  </a:srgbClr>
                </a:solidFill>
                <a:latin typeface="open sans"/>
                <a:ea typeface="Times New Roman"/>
                <a:cs typeface="Helvetica"/>
              </a:rPr>
            </a:br>
            <a:r>
              <a:rPr lang="ru-RU" sz="3600" b="0" cap="none" dirty="0">
                <a:solidFill>
                  <a:srgbClr val="1F497D">
                    <a:lumMod val="75000"/>
                  </a:srgbClr>
                </a:solidFill>
                <a:latin typeface="open sans"/>
                <a:ea typeface="Times New Roman"/>
                <a:cs typeface="Helvetica"/>
              </a:rPr>
              <a:t>Создание авторских анимированных учебных роликов как новая форма освоения учебной информации.</a:t>
            </a:r>
            <a:endParaRPr lang="ru-RU" dirty="0"/>
          </a:p>
        </p:txBody>
      </p:sp>
      <p:sp>
        <p:nvSpPr>
          <p:cNvPr id="3" name="Текст 2"/>
          <p:cNvSpPr>
            <a:spLocks noGrp="1"/>
          </p:cNvSpPr>
          <p:nvPr>
            <p:ph type="body" idx="1"/>
          </p:nvPr>
        </p:nvSpPr>
        <p:spPr>
          <a:xfrm>
            <a:off x="827584" y="476672"/>
            <a:ext cx="7772400" cy="1500187"/>
          </a:xfrm>
        </p:spPr>
        <p:txBody>
          <a:bodyPr/>
          <a:lstStyle/>
          <a:p>
            <a:pPr algn="ctr"/>
            <a:r>
              <a:rPr lang="ru-RU" sz="6600" b="1" dirty="0" err="1">
                <a:solidFill>
                  <a:srgbClr val="1F497D">
                    <a:lumMod val="75000"/>
                  </a:srgbClr>
                </a:solidFill>
                <a:latin typeface="open sans"/>
                <a:ea typeface="Times New Roman"/>
                <a:cs typeface="Helvetica"/>
              </a:rPr>
              <a:t>Дискрайбинг</a:t>
            </a:r>
            <a:endParaRPr lang="ru-RU" dirty="0"/>
          </a:p>
        </p:txBody>
      </p:sp>
    </p:spTree>
    <p:extLst>
      <p:ext uri="{BB962C8B-B14F-4D97-AF65-F5344CB8AC3E}">
        <p14:creationId xmlns:p14="http://schemas.microsoft.com/office/powerpoint/2010/main" val="1539974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ru-RU" sz="3600" b="1" dirty="0" err="1" smtClean="0">
                <a:solidFill>
                  <a:schemeClr val="tx2">
                    <a:lumMod val="75000"/>
                  </a:schemeClr>
                </a:solidFill>
              </a:rPr>
              <a:t>Синквейн</a:t>
            </a:r>
            <a:r>
              <a:rPr lang="ru-RU" sz="3600" b="1" dirty="0">
                <a:solidFill>
                  <a:schemeClr val="tx2">
                    <a:lumMod val="75000"/>
                  </a:schemeClr>
                </a:solidFill>
              </a:rPr>
              <a:t/>
            </a:r>
            <a:br>
              <a:rPr lang="ru-RU" sz="3600" b="1" dirty="0">
                <a:solidFill>
                  <a:schemeClr val="tx2">
                    <a:lumMod val="75000"/>
                  </a:schemeClr>
                </a:solidFill>
              </a:rPr>
            </a:br>
            <a:r>
              <a:rPr lang="ru-RU" sz="3600" b="1" dirty="0" smtClean="0">
                <a:solidFill>
                  <a:schemeClr val="tx2">
                    <a:lumMod val="75000"/>
                  </a:schemeClr>
                </a:solidFill>
              </a:rPr>
              <a:t>(с </a:t>
            </a:r>
            <a:r>
              <a:rPr lang="ru-RU" sz="3600" b="1" dirty="0">
                <a:solidFill>
                  <a:schemeClr val="tx2">
                    <a:lumMod val="75000"/>
                  </a:schemeClr>
                </a:solidFill>
              </a:rPr>
              <a:t>французского — «стихотворение, состоящее из пяти строк») — это форма свободного творчества, которая осуществляется по определённым правилам.</a:t>
            </a:r>
            <a:br>
              <a:rPr lang="ru-RU" sz="3600" b="1" dirty="0">
                <a:solidFill>
                  <a:schemeClr val="tx2">
                    <a:lumMod val="75000"/>
                  </a:schemeClr>
                </a:solidFill>
              </a:rPr>
            </a:br>
            <a:r>
              <a:rPr lang="ru-RU" sz="3600" b="1" dirty="0">
                <a:solidFill>
                  <a:schemeClr val="tx2">
                    <a:lumMod val="75000"/>
                  </a:schemeClr>
                </a:solidFill>
              </a:rPr>
              <a:t>Написание </a:t>
            </a:r>
            <a:r>
              <a:rPr lang="ru-RU" sz="3600" b="1" dirty="0" err="1">
                <a:solidFill>
                  <a:schemeClr val="tx2">
                    <a:lumMod val="75000"/>
                  </a:schemeClr>
                </a:solidFill>
              </a:rPr>
              <a:t>синквейна</a:t>
            </a:r>
            <a:r>
              <a:rPr lang="ru-RU" sz="3600" b="1" dirty="0">
                <a:solidFill>
                  <a:schemeClr val="tx2">
                    <a:lumMod val="75000"/>
                  </a:schemeClr>
                </a:solidFill>
              </a:rPr>
              <a:t> требует от учащегося умения находить в учебном материале наиболее существенные учебные элементы, делать заключение и выражать всё это в кратких выражениях.</a:t>
            </a:r>
            <a:r>
              <a:rPr lang="ru-RU" b="1" dirty="0">
                <a:solidFill>
                  <a:schemeClr val="tx2">
                    <a:lumMod val="75000"/>
                  </a:schemeClr>
                </a:solidFill>
              </a:rPr>
              <a:t/>
            </a:r>
            <a:br>
              <a:rPr lang="ru-RU" b="1" dirty="0">
                <a:solidFill>
                  <a:schemeClr val="tx2">
                    <a:lumMod val="75000"/>
                  </a:schemeClr>
                </a:solidFill>
              </a:rPr>
            </a:br>
            <a:endParaRPr lang="ru-RU" b="1" dirty="0">
              <a:solidFill>
                <a:schemeClr val="tx2">
                  <a:lumMod val="75000"/>
                </a:schemeClr>
              </a:solidFill>
            </a:endParaRPr>
          </a:p>
        </p:txBody>
      </p:sp>
    </p:spTree>
    <p:extLst>
      <p:ext uri="{BB962C8B-B14F-4D97-AF65-F5344CB8AC3E}">
        <p14:creationId xmlns:p14="http://schemas.microsoft.com/office/powerpoint/2010/main" val="3833626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f.ppt-online.org/files/slide/i/ieIbAPEFp7lgqKaTZJhjr5R4WQ1fVuOwcv0LNY/slide-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00169"/>
            <a:ext cx="8496944" cy="637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119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a:bodyPr>
          <a:lstStyle/>
          <a:p>
            <a:pPr marL="457200" indent="-457200">
              <a:buFont typeface="Arial" panose="020B0604020202020204" pitchFamily="34" charset="0"/>
              <a:buChar char="•"/>
            </a:pPr>
            <a:r>
              <a:rPr lang="ru-RU" sz="3200" b="1" dirty="0" err="1" smtClean="0">
                <a:solidFill>
                  <a:schemeClr val="tx2">
                    <a:lumMod val="75000"/>
                  </a:schemeClr>
                </a:solidFill>
                <a:latin typeface="YS Text"/>
              </a:rPr>
              <a:t>Даймонд</a:t>
            </a:r>
            <a:r>
              <a:rPr lang="ru-RU" sz="3200" b="1" dirty="0" smtClean="0">
                <a:solidFill>
                  <a:schemeClr val="tx2">
                    <a:lumMod val="75000"/>
                  </a:schemeClr>
                </a:solidFill>
                <a:latin typeface="YS Text"/>
              </a:rPr>
              <a:t> –  </a:t>
            </a:r>
            <a:br>
              <a:rPr lang="ru-RU" sz="3200" b="1" dirty="0" smtClean="0">
                <a:solidFill>
                  <a:schemeClr val="tx2">
                    <a:lumMod val="75000"/>
                  </a:schemeClr>
                </a:solidFill>
                <a:latin typeface="YS Text"/>
              </a:rPr>
            </a:br>
            <a:r>
              <a:rPr lang="ru-RU" sz="3200" b="1" dirty="0" smtClean="0">
                <a:solidFill>
                  <a:schemeClr val="tx2">
                    <a:lumMod val="75000"/>
                  </a:schemeClr>
                </a:solidFill>
                <a:latin typeface="YS Text"/>
              </a:rPr>
              <a:t>это стихотворная форма из семи строк, первая и последняя из которых — понятия с противоположным значением.</a:t>
            </a:r>
            <a:br>
              <a:rPr lang="ru-RU" sz="3200" b="1" dirty="0" smtClean="0">
                <a:solidFill>
                  <a:schemeClr val="tx2">
                    <a:lumMod val="75000"/>
                  </a:schemeClr>
                </a:solidFill>
                <a:latin typeface="YS Text"/>
              </a:rPr>
            </a:br>
            <a:r>
              <a:rPr lang="ru-RU" sz="3200" b="1" dirty="0" smtClean="0">
                <a:solidFill>
                  <a:schemeClr val="tx2">
                    <a:lumMod val="75000"/>
                  </a:schemeClr>
                </a:solidFill>
                <a:latin typeface="YS Text"/>
              </a:rPr>
              <a:t>Учащимся необходимо применить приёмы логического мышления: анализ, синтез, абстракцию, обобщение, конкретизацию.</a:t>
            </a:r>
            <a:endParaRPr lang="ru-RU" sz="3200" b="1" dirty="0">
              <a:solidFill>
                <a:schemeClr val="tx2">
                  <a:lumMod val="75000"/>
                </a:schemeClr>
              </a:solidFill>
            </a:endParaRPr>
          </a:p>
        </p:txBody>
      </p:sp>
    </p:spTree>
    <p:extLst>
      <p:ext uri="{BB962C8B-B14F-4D97-AF65-F5344CB8AC3E}">
        <p14:creationId xmlns:p14="http://schemas.microsoft.com/office/powerpoint/2010/main" val="2693483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8496944" cy="4536504"/>
          </a:xfrm>
        </p:spPr>
        <p:txBody>
          <a:bodyPr>
            <a:noAutofit/>
          </a:bodyPr>
          <a:lstStyle/>
          <a:p>
            <a:r>
              <a:rPr lang="ru-RU" sz="2400" dirty="0">
                <a:solidFill>
                  <a:schemeClr val="tx2">
                    <a:lumMod val="75000"/>
                  </a:schemeClr>
                </a:solidFill>
              </a:rPr>
              <a:t>Строчка 1 — тема (существительное</a:t>
            </a:r>
            <a:r>
              <a:rPr lang="ru-RU" sz="2400" dirty="0" smtClean="0">
                <a:solidFill>
                  <a:schemeClr val="tx2">
                    <a:lumMod val="75000"/>
                  </a:schemeClr>
                </a:solidFill>
              </a:rPr>
              <a:t>).</a:t>
            </a:r>
            <a:r>
              <a:rPr lang="ru-RU" sz="2400" dirty="0">
                <a:solidFill>
                  <a:schemeClr val="tx2">
                    <a:lumMod val="75000"/>
                  </a:schemeClr>
                </a:solidFill>
              </a:rPr>
              <a:t/>
            </a:r>
            <a:br>
              <a:rPr lang="ru-RU" sz="2400" dirty="0">
                <a:solidFill>
                  <a:schemeClr val="tx2">
                    <a:lumMod val="75000"/>
                  </a:schemeClr>
                </a:solidFill>
              </a:rPr>
            </a:br>
            <a:r>
              <a:rPr lang="ru-RU" sz="2400" dirty="0">
                <a:solidFill>
                  <a:schemeClr val="tx2">
                    <a:lumMod val="75000"/>
                  </a:schemeClr>
                </a:solidFill>
              </a:rPr>
              <a:t>Строчка 2 — определение (два прилагательных или причастия</a:t>
            </a:r>
            <a:r>
              <a:rPr lang="ru-RU" sz="2400" dirty="0" smtClean="0">
                <a:solidFill>
                  <a:schemeClr val="tx2">
                    <a:lumMod val="75000"/>
                  </a:schemeClr>
                </a:solidFill>
              </a:rPr>
              <a:t>).</a:t>
            </a:r>
            <a:r>
              <a:rPr lang="ru-RU" sz="2400" dirty="0">
                <a:solidFill>
                  <a:schemeClr val="tx2">
                    <a:lumMod val="75000"/>
                  </a:schemeClr>
                </a:solidFill>
              </a:rPr>
              <a:t/>
            </a:r>
            <a:br>
              <a:rPr lang="ru-RU" sz="2400" dirty="0">
                <a:solidFill>
                  <a:schemeClr val="tx2">
                    <a:lumMod val="75000"/>
                  </a:schemeClr>
                </a:solidFill>
              </a:rPr>
            </a:br>
            <a:r>
              <a:rPr lang="ru-RU" sz="2400" dirty="0">
                <a:solidFill>
                  <a:schemeClr val="tx2">
                    <a:lumMod val="75000"/>
                  </a:schemeClr>
                </a:solidFill>
              </a:rPr>
              <a:t>Строчка 3 — действие (три глагола или деепричастия</a:t>
            </a:r>
            <a:r>
              <a:rPr lang="ru-RU" sz="2400" dirty="0" smtClean="0">
                <a:solidFill>
                  <a:schemeClr val="tx2">
                    <a:lumMod val="75000"/>
                  </a:schemeClr>
                </a:solidFill>
              </a:rPr>
              <a:t>).</a:t>
            </a:r>
            <a:r>
              <a:rPr lang="ru-RU" sz="2400" dirty="0">
                <a:solidFill>
                  <a:schemeClr val="tx2">
                    <a:lumMod val="75000"/>
                  </a:schemeClr>
                </a:solidFill>
              </a:rPr>
              <a:t/>
            </a:r>
            <a:br>
              <a:rPr lang="ru-RU" sz="2400" dirty="0">
                <a:solidFill>
                  <a:schemeClr val="tx2">
                    <a:lumMod val="75000"/>
                  </a:schemeClr>
                </a:solidFill>
              </a:rPr>
            </a:br>
            <a:r>
              <a:rPr lang="ru-RU" sz="2400" dirty="0">
                <a:solidFill>
                  <a:schemeClr val="tx2">
                    <a:lumMod val="75000"/>
                  </a:schemeClr>
                </a:solidFill>
              </a:rPr>
              <a:t>Строчка 4 — четыре слова, причём два из них характеризуют первое существительное, а два — контрастное ему понятие, завершающее </a:t>
            </a:r>
            <a:r>
              <a:rPr lang="ru-RU" sz="2400" dirty="0" err="1">
                <a:solidFill>
                  <a:schemeClr val="tx2">
                    <a:lumMod val="75000"/>
                  </a:schemeClr>
                </a:solidFill>
              </a:rPr>
              <a:t>даймонд</a:t>
            </a:r>
            <a:r>
              <a:rPr lang="ru-RU" sz="2400" dirty="0" smtClean="0">
                <a:solidFill>
                  <a:schemeClr val="tx2">
                    <a:lumMod val="75000"/>
                  </a:schemeClr>
                </a:solidFill>
              </a:rPr>
              <a:t>.</a:t>
            </a:r>
            <a:r>
              <a:rPr lang="ru-RU" sz="2400" dirty="0">
                <a:solidFill>
                  <a:schemeClr val="tx2">
                    <a:lumMod val="75000"/>
                  </a:schemeClr>
                </a:solidFill>
              </a:rPr>
              <a:t/>
            </a:r>
            <a:br>
              <a:rPr lang="ru-RU" sz="2400" dirty="0">
                <a:solidFill>
                  <a:schemeClr val="tx2">
                    <a:lumMod val="75000"/>
                  </a:schemeClr>
                </a:solidFill>
              </a:rPr>
            </a:br>
            <a:r>
              <a:rPr lang="ru-RU" sz="2400" dirty="0" smtClean="0">
                <a:solidFill>
                  <a:schemeClr val="tx2">
                    <a:lumMod val="75000"/>
                  </a:schemeClr>
                </a:solidFill>
              </a:rPr>
              <a:t>5 и 6 строки – характеристики к последнему слову</a:t>
            </a:r>
            <a:br>
              <a:rPr lang="ru-RU" sz="2400" dirty="0" smtClean="0">
                <a:solidFill>
                  <a:schemeClr val="tx2">
                    <a:lumMod val="75000"/>
                  </a:schemeClr>
                </a:solidFill>
              </a:rPr>
            </a:br>
            <a:r>
              <a:rPr lang="ru-RU" sz="2400" dirty="0" smtClean="0">
                <a:solidFill>
                  <a:schemeClr val="tx2">
                    <a:lumMod val="75000"/>
                  </a:schemeClr>
                </a:solidFill>
              </a:rPr>
              <a:t>Строчка </a:t>
            </a:r>
            <a:r>
              <a:rPr lang="ru-RU" sz="2400" dirty="0">
                <a:solidFill>
                  <a:schemeClr val="tx2">
                    <a:lumMod val="75000"/>
                  </a:schemeClr>
                </a:solidFill>
              </a:rPr>
              <a:t>5 — действие (три глагола или деепричастия</a:t>
            </a:r>
            <a:r>
              <a:rPr lang="ru-RU" sz="2400" dirty="0" smtClean="0">
                <a:solidFill>
                  <a:schemeClr val="tx2">
                    <a:lumMod val="75000"/>
                  </a:schemeClr>
                </a:solidFill>
              </a:rPr>
              <a:t>).</a:t>
            </a:r>
            <a:r>
              <a:rPr lang="ru-RU" sz="2400" dirty="0">
                <a:solidFill>
                  <a:schemeClr val="tx2">
                    <a:lumMod val="75000"/>
                  </a:schemeClr>
                </a:solidFill>
              </a:rPr>
              <a:t/>
            </a:r>
            <a:br>
              <a:rPr lang="ru-RU" sz="2400" dirty="0">
                <a:solidFill>
                  <a:schemeClr val="tx2">
                    <a:lumMod val="75000"/>
                  </a:schemeClr>
                </a:solidFill>
              </a:rPr>
            </a:br>
            <a:r>
              <a:rPr lang="ru-RU" sz="2400" dirty="0">
                <a:solidFill>
                  <a:schemeClr val="tx2">
                    <a:lumMod val="75000"/>
                  </a:schemeClr>
                </a:solidFill>
              </a:rPr>
              <a:t>Строчка 6 — определение (два прилагательных или причастия</a:t>
            </a:r>
            <a:r>
              <a:rPr lang="ru-RU" sz="2400" dirty="0" smtClean="0">
                <a:solidFill>
                  <a:schemeClr val="tx2">
                    <a:lumMod val="75000"/>
                  </a:schemeClr>
                </a:solidFill>
              </a:rPr>
              <a:t>).</a:t>
            </a:r>
            <a:r>
              <a:rPr lang="ru-RU" sz="2400" dirty="0">
                <a:solidFill>
                  <a:schemeClr val="tx2">
                    <a:lumMod val="75000"/>
                  </a:schemeClr>
                </a:solidFill>
              </a:rPr>
              <a:t/>
            </a:r>
            <a:br>
              <a:rPr lang="ru-RU" sz="2400" dirty="0">
                <a:solidFill>
                  <a:schemeClr val="tx2">
                    <a:lumMod val="75000"/>
                  </a:schemeClr>
                </a:solidFill>
              </a:rPr>
            </a:br>
            <a:r>
              <a:rPr lang="ru-RU" sz="2400" dirty="0">
                <a:solidFill>
                  <a:schemeClr val="tx2">
                    <a:lumMod val="75000"/>
                  </a:schemeClr>
                </a:solidFill>
              </a:rPr>
              <a:t>Строчка 7 — тема (существительное).</a:t>
            </a:r>
            <a:endParaRPr lang="ru-RU" sz="2400" dirty="0">
              <a:solidFill>
                <a:schemeClr val="tx2">
                  <a:lumMod val="75000"/>
                </a:schemeClr>
              </a:solidFill>
            </a:endParaRPr>
          </a:p>
        </p:txBody>
      </p:sp>
      <p:sp>
        <p:nvSpPr>
          <p:cNvPr id="3" name="Текст 2"/>
          <p:cNvSpPr>
            <a:spLocks noGrp="1"/>
          </p:cNvSpPr>
          <p:nvPr>
            <p:ph type="body" idx="1"/>
          </p:nvPr>
        </p:nvSpPr>
        <p:spPr>
          <a:xfrm>
            <a:off x="827584" y="260648"/>
            <a:ext cx="7772400" cy="936104"/>
          </a:xfrm>
        </p:spPr>
        <p:txBody>
          <a:bodyPr/>
          <a:lstStyle/>
          <a:p>
            <a:pPr algn="ctr"/>
            <a:r>
              <a:rPr lang="ru-RU" sz="3200" b="1" dirty="0" err="1">
                <a:solidFill>
                  <a:srgbClr val="1F497D">
                    <a:lumMod val="75000"/>
                  </a:srgbClr>
                </a:solidFill>
                <a:latin typeface="YS Text"/>
                <a:ea typeface="+mj-ea"/>
                <a:cs typeface="+mj-cs"/>
              </a:rPr>
              <a:t>Даймонд</a:t>
            </a:r>
            <a:endParaRPr lang="ru-RU" dirty="0"/>
          </a:p>
        </p:txBody>
      </p:sp>
    </p:spTree>
    <p:extLst>
      <p:ext uri="{BB962C8B-B14F-4D97-AF65-F5344CB8AC3E}">
        <p14:creationId xmlns:p14="http://schemas.microsoft.com/office/powerpoint/2010/main" val="2841947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4536504" cy="2308324"/>
          </a:xfrm>
          <a:prstGeom prst="rect">
            <a:avLst/>
          </a:prstGeom>
          <a:noFill/>
        </p:spPr>
        <p:txBody>
          <a:bodyPr wrap="square" rtlCol="0">
            <a:spAutoFit/>
          </a:bodyPr>
          <a:lstStyle/>
          <a:p>
            <a:r>
              <a:rPr lang="ru-RU" sz="2400" b="1" dirty="0" smtClean="0">
                <a:solidFill>
                  <a:schemeClr val="tx2">
                    <a:lumMod val="75000"/>
                  </a:schemeClr>
                </a:solidFill>
                <a:latin typeface="Bookman Old Style" panose="02050604050505020204" pitchFamily="18" charset="0"/>
              </a:rPr>
              <a:t>Примеры: </a:t>
            </a:r>
            <a:r>
              <a:rPr lang="ru-RU" sz="2400" b="1" dirty="0" err="1" smtClean="0">
                <a:solidFill>
                  <a:schemeClr val="tx2">
                    <a:lumMod val="75000"/>
                  </a:schemeClr>
                </a:solidFill>
                <a:latin typeface="Bookman Old Style" panose="02050604050505020204" pitchFamily="18" charset="0"/>
              </a:rPr>
              <a:t>синквейн</a:t>
            </a:r>
            <a:endParaRPr lang="ru-RU" sz="2400" b="1" dirty="0" smtClean="0">
              <a:solidFill>
                <a:schemeClr val="tx2">
                  <a:lumMod val="75000"/>
                </a:schemeClr>
              </a:solidFill>
              <a:latin typeface="Bookman Old Style" panose="02050604050505020204" pitchFamily="18" charset="0"/>
            </a:endParaRPr>
          </a:p>
          <a:p>
            <a:r>
              <a:rPr lang="ru-RU" sz="2400" b="1" dirty="0" smtClean="0">
                <a:solidFill>
                  <a:schemeClr val="tx2">
                    <a:lumMod val="75000"/>
                  </a:schemeClr>
                </a:solidFill>
              </a:rPr>
              <a:t>Нигилизм</a:t>
            </a:r>
          </a:p>
          <a:p>
            <a:r>
              <a:rPr lang="ru-RU" sz="2400" b="1" dirty="0" smtClean="0">
                <a:solidFill>
                  <a:schemeClr val="tx2">
                    <a:lumMod val="75000"/>
                  </a:schemeClr>
                </a:solidFill>
              </a:rPr>
              <a:t>Несогласный, воинственный,</a:t>
            </a:r>
          </a:p>
          <a:p>
            <a:r>
              <a:rPr lang="ru-RU" sz="2400" b="1" dirty="0" smtClean="0">
                <a:solidFill>
                  <a:schemeClr val="tx2">
                    <a:lumMod val="75000"/>
                  </a:schemeClr>
                </a:solidFill>
              </a:rPr>
              <a:t>Работать, спорить, отрекаться,</a:t>
            </a:r>
          </a:p>
          <a:p>
            <a:r>
              <a:rPr lang="ru-RU" sz="2400" b="1" dirty="0" smtClean="0">
                <a:solidFill>
                  <a:schemeClr val="tx2">
                    <a:lumMod val="75000"/>
                  </a:schemeClr>
                </a:solidFill>
              </a:rPr>
              <a:t>Это явление переходной эпохи – болезнь.</a:t>
            </a:r>
            <a:endParaRPr lang="ru-RU" sz="2400" b="1" dirty="0">
              <a:solidFill>
                <a:schemeClr val="tx2">
                  <a:lumMod val="75000"/>
                </a:schemeClr>
              </a:solidFill>
            </a:endParaRPr>
          </a:p>
        </p:txBody>
      </p:sp>
      <p:sp>
        <p:nvSpPr>
          <p:cNvPr id="3" name="TextBox 2"/>
          <p:cNvSpPr txBox="1"/>
          <p:nvPr/>
        </p:nvSpPr>
        <p:spPr>
          <a:xfrm>
            <a:off x="3275856" y="2996952"/>
            <a:ext cx="5184576" cy="3416320"/>
          </a:xfrm>
          <a:prstGeom prst="rect">
            <a:avLst/>
          </a:prstGeom>
          <a:noFill/>
        </p:spPr>
        <p:txBody>
          <a:bodyPr wrap="square" rtlCol="0">
            <a:spAutoFit/>
          </a:bodyPr>
          <a:lstStyle/>
          <a:p>
            <a:r>
              <a:rPr lang="ru-RU" sz="2400" b="1" dirty="0" smtClean="0">
                <a:solidFill>
                  <a:schemeClr val="tx2">
                    <a:lumMod val="75000"/>
                  </a:schemeClr>
                </a:solidFill>
                <a:latin typeface="Bookman Old Style" panose="02050604050505020204" pitchFamily="18" charset="0"/>
              </a:rPr>
              <a:t>Примеры: </a:t>
            </a:r>
            <a:r>
              <a:rPr lang="ru-RU" sz="2400" b="1" dirty="0" err="1" smtClean="0">
                <a:solidFill>
                  <a:schemeClr val="tx2">
                    <a:lumMod val="75000"/>
                  </a:schemeClr>
                </a:solidFill>
                <a:latin typeface="Bookman Old Style" panose="02050604050505020204" pitchFamily="18" charset="0"/>
              </a:rPr>
              <a:t>даймонд</a:t>
            </a:r>
            <a:endParaRPr lang="ru-RU" sz="2400" b="1" dirty="0" smtClean="0">
              <a:solidFill>
                <a:schemeClr val="tx2">
                  <a:lumMod val="75000"/>
                </a:schemeClr>
              </a:solidFill>
              <a:latin typeface="Bookman Old Style" panose="02050604050505020204" pitchFamily="18" charset="0"/>
            </a:endParaRPr>
          </a:p>
          <a:p>
            <a:r>
              <a:rPr lang="ru-RU" sz="2400" b="1" dirty="0" smtClean="0">
                <a:solidFill>
                  <a:schemeClr val="tx2">
                    <a:lumMod val="75000"/>
                  </a:schemeClr>
                </a:solidFill>
              </a:rPr>
              <a:t>Любовь,</a:t>
            </a:r>
          </a:p>
          <a:p>
            <a:r>
              <a:rPr lang="ru-RU" sz="2400" b="1" dirty="0" smtClean="0">
                <a:solidFill>
                  <a:schemeClr val="tx2">
                    <a:lumMod val="75000"/>
                  </a:schemeClr>
                </a:solidFill>
              </a:rPr>
              <a:t>Нахлынувшая, внезапная,</a:t>
            </a:r>
          </a:p>
          <a:p>
            <a:r>
              <a:rPr lang="ru-RU" sz="2400" b="1" dirty="0" smtClean="0">
                <a:solidFill>
                  <a:schemeClr val="tx2">
                    <a:lumMod val="75000"/>
                  </a:schemeClr>
                </a:solidFill>
              </a:rPr>
              <a:t>Будоражит, волнует, окрыляет.</a:t>
            </a:r>
          </a:p>
          <a:p>
            <a:r>
              <a:rPr lang="ru-RU" sz="2400" b="1" dirty="0" smtClean="0">
                <a:solidFill>
                  <a:schemeClr val="tx2">
                    <a:lumMod val="75000"/>
                  </a:schemeClr>
                </a:solidFill>
              </a:rPr>
              <a:t>Любовь в настоящем. Ненависть в прошлом.</a:t>
            </a:r>
          </a:p>
          <a:p>
            <a:r>
              <a:rPr lang="ru-RU" sz="2400" b="1" dirty="0" smtClean="0">
                <a:solidFill>
                  <a:schemeClr val="tx2">
                    <a:lumMod val="75000"/>
                  </a:schemeClr>
                </a:solidFill>
              </a:rPr>
              <a:t>Разбивает, опустошает, низвергает,</a:t>
            </a:r>
          </a:p>
          <a:p>
            <a:r>
              <a:rPr lang="ru-RU" sz="2400" b="1" dirty="0" smtClean="0">
                <a:solidFill>
                  <a:schemeClr val="tx2">
                    <a:lumMod val="75000"/>
                  </a:schemeClr>
                </a:solidFill>
              </a:rPr>
              <a:t>Испепеляющая, убивающая</a:t>
            </a:r>
          </a:p>
          <a:p>
            <a:r>
              <a:rPr lang="ru-RU" sz="2400" b="1" dirty="0" smtClean="0">
                <a:solidFill>
                  <a:schemeClr val="tx2">
                    <a:lumMod val="75000"/>
                  </a:schemeClr>
                </a:solidFill>
              </a:rPr>
              <a:t>Ненависть. </a:t>
            </a:r>
            <a:endParaRPr lang="ru-RU" sz="2400" b="1" dirty="0">
              <a:solidFill>
                <a:schemeClr val="tx2">
                  <a:lumMod val="75000"/>
                </a:schemeClr>
              </a:solidFill>
            </a:endParaRPr>
          </a:p>
        </p:txBody>
      </p:sp>
    </p:spTree>
    <p:extLst>
      <p:ext uri="{BB962C8B-B14F-4D97-AF65-F5344CB8AC3E}">
        <p14:creationId xmlns:p14="http://schemas.microsoft.com/office/powerpoint/2010/main" val="2228338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4608512" cy="3730426"/>
          </a:xfrm>
        </p:spPr>
        <p:txBody>
          <a:bodyPr>
            <a:noAutofit/>
          </a:bodyPr>
          <a:lstStyle/>
          <a:p>
            <a:pPr lvl="0" algn="l">
              <a:lnSpc>
                <a:spcPct val="115000"/>
              </a:lnSpc>
              <a:spcAft>
                <a:spcPts val="1000"/>
              </a:spcAft>
              <a:tabLst>
                <a:tab pos="457200" algn="l"/>
              </a:tabLst>
            </a:pPr>
            <a:r>
              <a:rPr lang="ru-RU" sz="2000" b="1" dirty="0" smtClean="0">
                <a:solidFill>
                  <a:schemeClr val="tx2">
                    <a:lumMod val="75000"/>
                  </a:schemeClr>
                </a:solidFill>
                <a:latin typeface="Arial"/>
                <a:ea typeface="Times New Roman"/>
                <a:cs typeface="Times New Roman"/>
              </a:rPr>
              <a:t>Неправда,</a:t>
            </a:r>
            <a:r>
              <a:rPr lang="ru-RU" sz="2000" b="1" dirty="0">
                <a:solidFill>
                  <a:schemeClr val="tx2">
                    <a:lumMod val="75000"/>
                  </a:schemeClr>
                </a:solidFill>
                <a:latin typeface="Arial"/>
                <a:ea typeface="Times New Roman"/>
                <a:cs typeface="Times New Roman"/>
              </a:rPr>
              <a:t>      </a:t>
            </a:r>
            <a:r>
              <a:rPr lang="ru-RU" sz="2000" b="1" dirty="0">
                <a:solidFill>
                  <a:schemeClr val="tx2">
                    <a:lumMod val="75000"/>
                  </a:schemeClr>
                </a:solidFill>
                <a:ea typeface="Calibri"/>
                <a:cs typeface="Times New Roman"/>
              </a:rPr>
              <a:t/>
            </a:r>
            <a:br>
              <a:rPr lang="ru-RU" sz="2000" b="1" dirty="0">
                <a:solidFill>
                  <a:schemeClr val="tx2">
                    <a:lumMod val="75000"/>
                  </a:schemeClr>
                </a:solidFill>
                <a:ea typeface="Calibri"/>
                <a:cs typeface="Times New Roman"/>
              </a:rPr>
            </a:br>
            <a:r>
              <a:rPr lang="ru-RU" sz="2000" b="1" dirty="0" err="1" smtClean="0">
                <a:solidFill>
                  <a:schemeClr val="tx2">
                    <a:lumMod val="75000"/>
                  </a:schemeClr>
                </a:solidFill>
                <a:latin typeface="Arial"/>
                <a:ea typeface="Times New Roman"/>
                <a:cs typeface="Times New Roman"/>
              </a:rPr>
              <a:t>Грязная,сильная</a:t>
            </a:r>
            <a:r>
              <a:rPr lang="ru-RU" sz="2000" b="1" dirty="0" smtClean="0">
                <a:solidFill>
                  <a:schemeClr val="tx2">
                    <a:lumMod val="75000"/>
                  </a:schemeClr>
                </a:solidFill>
                <a:latin typeface="Arial"/>
                <a:ea typeface="Times New Roman"/>
                <a:cs typeface="Times New Roman"/>
              </a:rPr>
              <a:t>,</a:t>
            </a:r>
            <a:r>
              <a:rPr lang="ru-RU" sz="2000" b="1" dirty="0">
                <a:solidFill>
                  <a:schemeClr val="tx2">
                    <a:lumMod val="75000"/>
                  </a:schemeClr>
                </a:solidFill>
                <a:ea typeface="Calibri"/>
                <a:cs typeface="Times New Roman"/>
              </a:rPr>
              <a:t/>
            </a:r>
            <a:br>
              <a:rPr lang="ru-RU" sz="2000" b="1" dirty="0">
                <a:solidFill>
                  <a:schemeClr val="tx2">
                    <a:lumMod val="75000"/>
                  </a:schemeClr>
                </a:solidFill>
                <a:ea typeface="Calibri"/>
                <a:cs typeface="Times New Roman"/>
              </a:rPr>
            </a:br>
            <a:r>
              <a:rPr lang="ru-RU" sz="2000" b="1" dirty="0" smtClean="0">
                <a:solidFill>
                  <a:schemeClr val="tx2">
                    <a:lumMod val="75000"/>
                  </a:schemeClr>
                </a:solidFill>
                <a:latin typeface="Arial"/>
                <a:ea typeface="Times New Roman"/>
                <a:cs typeface="Times New Roman"/>
              </a:rPr>
              <a:t>Очерняет, использует, обманывает.</a:t>
            </a:r>
            <a:r>
              <a:rPr lang="ru-RU" sz="2000" b="1" dirty="0">
                <a:solidFill>
                  <a:schemeClr val="tx2">
                    <a:lumMod val="75000"/>
                  </a:schemeClr>
                </a:solidFill>
                <a:ea typeface="Calibri"/>
                <a:cs typeface="Times New Roman"/>
              </a:rPr>
              <a:t/>
            </a:r>
            <a:br>
              <a:rPr lang="ru-RU" sz="2000" b="1" dirty="0">
                <a:solidFill>
                  <a:schemeClr val="tx2">
                    <a:lumMod val="75000"/>
                  </a:schemeClr>
                </a:solidFill>
                <a:ea typeface="Calibri"/>
                <a:cs typeface="Times New Roman"/>
              </a:rPr>
            </a:br>
            <a:r>
              <a:rPr lang="ru-RU" sz="2000" b="1" dirty="0">
                <a:solidFill>
                  <a:schemeClr val="tx2">
                    <a:lumMod val="75000"/>
                  </a:schemeClr>
                </a:solidFill>
                <a:latin typeface="Arial"/>
                <a:ea typeface="Times New Roman"/>
                <a:cs typeface="Times New Roman"/>
              </a:rPr>
              <a:t>Даже самая маленькая </a:t>
            </a:r>
            <a:r>
              <a:rPr lang="ru-RU" sz="2000" b="1" dirty="0" smtClean="0">
                <a:solidFill>
                  <a:schemeClr val="tx2">
                    <a:lumMod val="75000"/>
                  </a:schemeClr>
                </a:solidFill>
                <a:latin typeface="Arial"/>
                <a:ea typeface="Times New Roman"/>
                <a:cs typeface="Times New Roman"/>
              </a:rPr>
              <a:t>страшна.</a:t>
            </a:r>
            <a:r>
              <a:rPr lang="ru-RU" sz="2000" b="1" dirty="0">
                <a:solidFill>
                  <a:schemeClr val="tx2">
                    <a:lumMod val="75000"/>
                  </a:schemeClr>
                </a:solidFill>
                <a:ea typeface="Calibri"/>
                <a:cs typeface="Times New Roman"/>
              </a:rPr>
              <a:t/>
            </a:r>
            <a:br>
              <a:rPr lang="ru-RU" sz="2000" b="1" dirty="0">
                <a:solidFill>
                  <a:schemeClr val="tx2">
                    <a:lumMod val="75000"/>
                  </a:schemeClr>
                </a:solidFill>
                <a:ea typeface="Calibri"/>
                <a:cs typeface="Times New Roman"/>
              </a:rPr>
            </a:br>
            <a:r>
              <a:rPr lang="ru-RU" sz="2000" b="1" dirty="0" smtClean="0">
                <a:solidFill>
                  <a:schemeClr val="tx2">
                    <a:lumMod val="75000"/>
                  </a:schemeClr>
                </a:solidFill>
                <a:latin typeface="Arial"/>
                <a:ea typeface="Times New Roman"/>
                <a:cs typeface="Times New Roman"/>
              </a:rPr>
              <a:t>ЛОЖЬ.</a:t>
            </a:r>
            <a:r>
              <a:rPr lang="ru-RU" sz="2400" b="1" dirty="0">
                <a:solidFill>
                  <a:schemeClr val="tx2">
                    <a:lumMod val="75000"/>
                  </a:schemeClr>
                </a:solidFill>
                <a:ea typeface="Calibri"/>
                <a:cs typeface="Times New Roman"/>
              </a:rPr>
              <a:t/>
            </a:r>
            <a:br>
              <a:rPr lang="ru-RU" sz="2400" b="1" dirty="0">
                <a:solidFill>
                  <a:schemeClr val="tx2">
                    <a:lumMod val="75000"/>
                  </a:schemeClr>
                </a:solidFill>
                <a:ea typeface="Calibri"/>
                <a:cs typeface="Times New Roman"/>
              </a:rPr>
            </a:br>
            <a:endParaRPr lang="ru-RU" sz="2400" b="1" dirty="0">
              <a:solidFill>
                <a:schemeClr val="tx2">
                  <a:lumMod val="75000"/>
                </a:schemeClr>
              </a:solidFill>
            </a:endParaRPr>
          </a:p>
        </p:txBody>
      </p:sp>
      <p:sp>
        <p:nvSpPr>
          <p:cNvPr id="3" name="TextBox 2"/>
          <p:cNvSpPr txBox="1"/>
          <p:nvPr/>
        </p:nvSpPr>
        <p:spPr>
          <a:xfrm>
            <a:off x="5004048" y="476671"/>
            <a:ext cx="3816424" cy="2193229"/>
          </a:xfrm>
          <a:prstGeom prst="rect">
            <a:avLst/>
          </a:prstGeom>
          <a:noFill/>
        </p:spPr>
        <p:txBody>
          <a:bodyPr wrap="square" rtlCol="0">
            <a:spAutoFit/>
          </a:bodyPr>
          <a:lstStyle/>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1.Неуверенность</a:t>
            </a:r>
            <a:endParaRPr lang="ru-RU" sz="2000" b="1" dirty="0">
              <a:solidFill>
                <a:schemeClr val="tx2">
                  <a:lumMod val="75000"/>
                </a:schemeClr>
              </a:solidFill>
              <a:ea typeface="Calibri"/>
              <a:cs typeface="Times New Roman"/>
            </a:endParaRPr>
          </a:p>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2.Ужасная,ослабляющая</a:t>
            </a:r>
            <a:endParaRPr lang="ru-RU" sz="2000" b="1" dirty="0">
              <a:solidFill>
                <a:schemeClr val="tx2">
                  <a:lumMod val="75000"/>
                </a:schemeClr>
              </a:solidFill>
              <a:ea typeface="Calibri"/>
              <a:cs typeface="Times New Roman"/>
            </a:endParaRPr>
          </a:p>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3.Давит,пугает, опустошает</a:t>
            </a:r>
            <a:endParaRPr lang="ru-RU" sz="2000" b="1" dirty="0">
              <a:solidFill>
                <a:schemeClr val="tx2">
                  <a:lumMod val="75000"/>
                </a:schemeClr>
              </a:solidFill>
              <a:ea typeface="Calibri"/>
              <a:cs typeface="Times New Roman"/>
            </a:endParaRPr>
          </a:p>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4.Так трудно внутренне расти.</a:t>
            </a:r>
            <a:endParaRPr lang="ru-RU" sz="2000" b="1" dirty="0">
              <a:solidFill>
                <a:schemeClr val="tx2">
                  <a:lumMod val="75000"/>
                </a:schemeClr>
              </a:solidFill>
              <a:ea typeface="Calibri"/>
              <a:cs typeface="Times New Roman"/>
            </a:endParaRPr>
          </a:p>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5.Уныние</a:t>
            </a:r>
            <a:endParaRPr lang="ru-RU" sz="2000" b="1" dirty="0">
              <a:solidFill>
                <a:schemeClr val="tx2">
                  <a:lumMod val="75000"/>
                </a:schemeClr>
              </a:solidFill>
              <a:ea typeface="Calibri"/>
              <a:cs typeface="Times New Roman"/>
            </a:endParaRPr>
          </a:p>
        </p:txBody>
      </p:sp>
      <p:sp>
        <p:nvSpPr>
          <p:cNvPr id="4" name="TextBox 3"/>
          <p:cNvSpPr txBox="1"/>
          <p:nvPr/>
        </p:nvSpPr>
        <p:spPr>
          <a:xfrm>
            <a:off x="2627784" y="3284984"/>
            <a:ext cx="4752528" cy="2523768"/>
          </a:xfrm>
          <a:prstGeom prst="rect">
            <a:avLst/>
          </a:prstGeom>
          <a:noFill/>
        </p:spPr>
        <p:txBody>
          <a:bodyPr wrap="square" rtlCol="0">
            <a:spAutoFit/>
          </a:bodyPr>
          <a:lstStyle/>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1, Недруг</a:t>
            </a:r>
            <a:endParaRPr lang="ru-RU" sz="2000" b="1" dirty="0">
              <a:solidFill>
                <a:schemeClr val="tx2">
                  <a:lumMod val="75000"/>
                </a:schemeClr>
              </a:solidFill>
              <a:ea typeface="Calibri"/>
              <a:cs typeface="Times New Roman"/>
            </a:endParaRPr>
          </a:p>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2.Сильный, подлый</a:t>
            </a:r>
            <a:endParaRPr lang="ru-RU" sz="2000" b="1" dirty="0">
              <a:solidFill>
                <a:schemeClr val="tx2">
                  <a:lumMod val="75000"/>
                </a:schemeClr>
              </a:solidFill>
              <a:ea typeface="Calibri"/>
              <a:cs typeface="Times New Roman"/>
            </a:endParaRPr>
          </a:p>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3.Воспитывает, пугает, раззадоривает</a:t>
            </a:r>
            <a:endParaRPr lang="ru-RU" sz="2000" b="1" dirty="0">
              <a:solidFill>
                <a:schemeClr val="tx2">
                  <a:lumMod val="75000"/>
                </a:schemeClr>
              </a:solidFill>
              <a:ea typeface="Calibri"/>
              <a:cs typeface="Times New Roman"/>
            </a:endParaRPr>
          </a:p>
          <a:p>
            <a:pPr>
              <a:lnSpc>
                <a:spcPct val="115000"/>
              </a:lnSpc>
              <a:spcAft>
                <a:spcPts val="0"/>
              </a:spcAft>
            </a:pPr>
            <a:r>
              <a:rPr lang="ru-RU" sz="2000" b="1" dirty="0" smtClean="0">
                <a:solidFill>
                  <a:schemeClr val="tx2">
                    <a:lumMod val="75000"/>
                  </a:schemeClr>
                </a:solidFill>
                <a:effectLst/>
                <a:latin typeface="Arial"/>
                <a:ea typeface="Times New Roman"/>
                <a:cs typeface="Times New Roman"/>
              </a:rPr>
              <a:t>4.Заставляет защищаться и быть сильнее</a:t>
            </a:r>
            <a:endParaRPr lang="ru-RU" sz="2000" b="1" dirty="0">
              <a:solidFill>
                <a:schemeClr val="tx2">
                  <a:lumMod val="75000"/>
                </a:schemeClr>
              </a:solidFill>
              <a:ea typeface="Calibri"/>
              <a:cs typeface="Times New Roman"/>
            </a:endParaRPr>
          </a:p>
          <a:p>
            <a:r>
              <a:rPr lang="ru-RU" sz="2000" b="1" dirty="0" smtClean="0">
                <a:solidFill>
                  <a:schemeClr val="tx2">
                    <a:lumMod val="75000"/>
                  </a:schemeClr>
                </a:solidFill>
                <a:effectLst/>
                <a:latin typeface="Arial"/>
                <a:ea typeface="Times New Roman"/>
              </a:rPr>
              <a:t>5, Враг</a:t>
            </a:r>
            <a:endParaRPr lang="ru-RU" sz="2000" b="1" dirty="0">
              <a:solidFill>
                <a:schemeClr val="tx2">
                  <a:lumMod val="75000"/>
                </a:schemeClr>
              </a:solidFill>
            </a:endParaRPr>
          </a:p>
        </p:txBody>
      </p:sp>
    </p:spTree>
    <p:extLst>
      <p:ext uri="{BB962C8B-B14F-4D97-AF65-F5344CB8AC3E}">
        <p14:creationId xmlns:p14="http://schemas.microsoft.com/office/powerpoint/2010/main" val="3853719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avatars.mds.yandex.net/i?id=5be94512aa0bcc0124e94674c026ab77_l-5221753-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21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8229600" cy="4392488"/>
          </a:xfrm>
        </p:spPr>
        <p:txBody>
          <a:bodyPr>
            <a:normAutofit/>
          </a:bodyPr>
          <a:lstStyle/>
          <a:p>
            <a:r>
              <a:rPr lang="ru-RU" sz="3600" b="1" dirty="0" smtClean="0">
                <a:solidFill>
                  <a:schemeClr val="tx2">
                    <a:lumMod val="75000"/>
                  </a:schemeClr>
                </a:solidFill>
              </a:rPr>
              <a:t>ГБОУ лицей № 470</a:t>
            </a:r>
            <a:br>
              <a:rPr lang="ru-RU" sz="3600" b="1" dirty="0" smtClean="0">
                <a:solidFill>
                  <a:schemeClr val="tx2">
                    <a:lumMod val="75000"/>
                  </a:schemeClr>
                </a:solidFill>
              </a:rPr>
            </a:br>
            <a:r>
              <a:rPr lang="ru-RU" sz="3600" b="1" dirty="0" smtClean="0">
                <a:solidFill>
                  <a:schemeClr val="tx2">
                    <a:lumMod val="75000"/>
                  </a:schemeClr>
                </a:solidFill>
              </a:rPr>
              <a:t>Межрайонная </a:t>
            </a:r>
            <a:r>
              <a:rPr lang="ru-RU" sz="3600" b="1" dirty="0">
                <a:solidFill>
                  <a:schemeClr val="tx2">
                    <a:lumMod val="75000"/>
                  </a:schemeClr>
                </a:solidFill>
              </a:rPr>
              <a:t>творческая лаборатория для методического объединения </a:t>
            </a:r>
            <a:r>
              <a:rPr lang="ru-RU" sz="3600" b="1" dirty="0" smtClean="0">
                <a:solidFill>
                  <a:schemeClr val="tx2">
                    <a:lumMod val="75000"/>
                  </a:schemeClr>
                </a:solidFill>
              </a:rPr>
              <a:t/>
            </a:r>
            <a:br>
              <a:rPr lang="ru-RU" sz="3600" b="1" dirty="0" smtClean="0">
                <a:solidFill>
                  <a:schemeClr val="tx2">
                    <a:lumMod val="75000"/>
                  </a:schemeClr>
                </a:solidFill>
              </a:rPr>
            </a:br>
            <a:r>
              <a:rPr lang="ru-RU" sz="3600" b="1" dirty="0" smtClean="0">
                <a:solidFill>
                  <a:schemeClr val="tx2">
                    <a:lumMod val="75000"/>
                  </a:schemeClr>
                </a:solidFill>
              </a:rPr>
              <a:t>учителей </a:t>
            </a:r>
            <a:r>
              <a:rPr lang="ru-RU" sz="3600" b="1" dirty="0">
                <a:solidFill>
                  <a:schemeClr val="tx2">
                    <a:lumMod val="75000"/>
                  </a:schemeClr>
                </a:solidFill>
              </a:rPr>
              <a:t>– словесников    </a:t>
            </a:r>
            <a:r>
              <a:rPr lang="ru-RU" sz="3600" b="1" dirty="0" smtClean="0">
                <a:solidFill>
                  <a:schemeClr val="tx2">
                    <a:lumMod val="75000"/>
                  </a:schemeClr>
                </a:solidFill>
              </a:rPr>
              <a:t/>
            </a:r>
            <a:br>
              <a:rPr lang="ru-RU" sz="3600" b="1" dirty="0" smtClean="0">
                <a:solidFill>
                  <a:schemeClr val="tx2">
                    <a:lumMod val="75000"/>
                  </a:schemeClr>
                </a:solidFill>
              </a:rPr>
            </a:br>
            <a:r>
              <a:rPr lang="ru-RU" sz="3600" b="1" dirty="0" smtClean="0">
                <a:solidFill>
                  <a:schemeClr val="tx2">
                    <a:lumMod val="75000"/>
                  </a:schemeClr>
                </a:solidFill>
              </a:rPr>
              <a:t>«</a:t>
            </a:r>
            <a:r>
              <a:rPr lang="ru-RU" sz="3600" b="1" dirty="0">
                <a:solidFill>
                  <a:schemeClr val="tx2">
                    <a:lumMod val="75000"/>
                  </a:schemeClr>
                </a:solidFill>
              </a:rPr>
              <a:t>Создание мотивирующей образовательной среды на уроках русского языка и литературы»</a:t>
            </a:r>
            <a:endParaRPr lang="ru-RU" sz="3600" b="1" dirty="0">
              <a:solidFill>
                <a:schemeClr val="tx2">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2656"/>
            <a:ext cx="5035550"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220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7772400" cy="3744416"/>
          </a:xfrm>
        </p:spPr>
        <p:txBody>
          <a:bodyPr>
            <a:normAutofit/>
          </a:bodyPr>
          <a:lstStyle/>
          <a:p>
            <a:endParaRPr lang="ru-RU" dirty="0"/>
          </a:p>
        </p:txBody>
      </p:sp>
      <p:sp>
        <p:nvSpPr>
          <p:cNvPr id="3" name="Текст 2"/>
          <p:cNvSpPr>
            <a:spLocks noGrp="1"/>
          </p:cNvSpPr>
          <p:nvPr>
            <p:ph type="body" idx="1"/>
          </p:nvPr>
        </p:nvSpPr>
        <p:spPr>
          <a:xfrm>
            <a:off x="827584" y="476672"/>
            <a:ext cx="7772400" cy="1500187"/>
          </a:xfrm>
        </p:spPr>
        <p:txBody>
          <a:bodyPr/>
          <a:lstStyle/>
          <a:p>
            <a:pPr algn="ctr"/>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152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340768"/>
            <a:ext cx="7772400" cy="4536504"/>
          </a:xfrm>
        </p:spPr>
        <p:txBody>
          <a:bodyPr>
            <a:normAutofit/>
          </a:bodyPr>
          <a:lstStyle/>
          <a:p>
            <a:r>
              <a:rPr lang="ru-RU" sz="2400" dirty="0" smtClean="0">
                <a:solidFill>
                  <a:schemeClr val="tx2">
                    <a:lumMod val="75000"/>
                  </a:schemeClr>
                </a:solidFill>
              </a:rPr>
              <a:t>-   Чётко поставленная цель;</a:t>
            </a:r>
            <a:br>
              <a:rPr lang="ru-RU" sz="2400" dirty="0" smtClean="0">
                <a:solidFill>
                  <a:schemeClr val="tx2">
                    <a:lumMod val="75000"/>
                  </a:schemeClr>
                </a:solidFill>
              </a:rPr>
            </a:br>
            <a:r>
              <a:rPr lang="ru-RU" sz="2400" dirty="0" smtClean="0">
                <a:solidFill>
                  <a:schemeClr val="tx2">
                    <a:lumMod val="75000"/>
                  </a:schemeClr>
                </a:solidFill>
              </a:rPr>
              <a:t>-   Создание проблемной ситуации;</a:t>
            </a:r>
            <a:br>
              <a:rPr lang="ru-RU" sz="2400" dirty="0" smtClean="0">
                <a:solidFill>
                  <a:schemeClr val="tx2">
                    <a:lumMod val="75000"/>
                  </a:schemeClr>
                </a:solidFill>
              </a:rPr>
            </a:br>
            <a:r>
              <a:rPr lang="ru-RU" sz="2400" dirty="0" smtClean="0">
                <a:solidFill>
                  <a:schemeClr val="tx2">
                    <a:lumMod val="75000"/>
                  </a:schemeClr>
                </a:solidFill>
              </a:rPr>
              <a:t>-   необычная форма обучения;</a:t>
            </a:r>
            <a:br>
              <a:rPr lang="ru-RU" sz="2400" dirty="0" smtClean="0">
                <a:solidFill>
                  <a:schemeClr val="tx2">
                    <a:lumMod val="75000"/>
                  </a:schemeClr>
                </a:solidFill>
              </a:rPr>
            </a:br>
            <a:r>
              <a:rPr lang="ru-RU" sz="2400" dirty="0" smtClean="0">
                <a:solidFill>
                  <a:schemeClr val="tx2">
                    <a:lumMod val="75000"/>
                  </a:schemeClr>
                </a:solidFill>
              </a:rPr>
              <a:t>-   творческий характер учебно-познавательной   деятельности;</a:t>
            </a:r>
            <a:br>
              <a:rPr lang="ru-RU" sz="2400" dirty="0" smtClean="0">
                <a:solidFill>
                  <a:schemeClr val="tx2">
                    <a:lumMod val="75000"/>
                  </a:schemeClr>
                </a:solidFill>
              </a:rPr>
            </a:br>
            <a:r>
              <a:rPr lang="ru-RU" sz="2400" dirty="0" smtClean="0">
                <a:solidFill>
                  <a:schemeClr val="tx2">
                    <a:lumMod val="75000"/>
                  </a:schemeClr>
                </a:solidFill>
              </a:rPr>
              <a:t>-   постоянный анализ жизненных ситуаций, жизненный опыт ученика;</a:t>
            </a:r>
            <a:br>
              <a:rPr lang="ru-RU" sz="2400" dirty="0" smtClean="0">
                <a:solidFill>
                  <a:schemeClr val="tx2">
                    <a:lumMod val="75000"/>
                  </a:schemeClr>
                </a:solidFill>
              </a:rPr>
            </a:br>
            <a:r>
              <a:rPr lang="ru-RU" sz="2400" dirty="0" smtClean="0">
                <a:solidFill>
                  <a:schemeClr val="tx2">
                    <a:lumMod val="75000"/>
                  </a:schemeClr>
                </a:solidFill>
              </a:rPr>
              <a:t>-   проектно-исследовательская деятельность;</a:t>
            </a:r>
            <a:br>
              <a:rPr lang="ru-RU" sz="2400" dirty="0" smtClean="0">
                <a:solidFill>
                  <a:schemeClr val="tx2">
                    <a:lumMod val="75000"/>
                  </a:schemeClr>
                </a:solidFill>
              </a:rPr>
            </a:br>
            <a:r>
              <a:rPr lang="ru-RU" sz="2400" dirty="0" smtClean="0">
                <a:solidFill>
                  <a:schemeClr val="tx2">
                    <a:lumMod val="75000"/>
                  </a:schemeClr>
                </a:solidFill>
              </a:rPr>
              <a:t>-   эмоциональное воздействие + юмор;</a:t>
            </a:r>
            <a:br>
              <a:rPr lang="ru-RU" sz="2400" dirty="0" smtClean="0">
                <a:solidFill>
                  <a:schemeClr val="tx2">
                    <a:lumMod val="75000"/>
                  </a:schemeClr>
                </a:solidFill>
              </a:rPr>
            </a:br>
            <a:r>
              <a:rPr lang="ru-RU" sz="2400" dirty="0" smtClean="0">
                <a:solidFill>
                  <a:schemeClr val="tx2">
                    <a:lumMod val="75000"/>
                  </a:schemeClr>
                </a:solidFill>
              </a:rPr>
              <a:t>-   дифференцированное обучение.</a:t>
            </a:r>
            <a:endParaRPr lang="ru-RU" sz="2400" dirty="0">
              <a:solidFill>
                <a:schemeClr val="tx2">
                  <a:lumMod val="75000"/>
                </a:schemeClr>
              </a:solidFill>
            </a:endParaRPr>
          </a:p>
        </p:txBody>
      </p:sp>
      <p:sp>
        <p:nvSpPr>
          <p:cNvPr id="3" name="Текст 2"/>
          <p:cNvSpPr>
            <a:spLocks noGrp="1"/>
          </p:cNvSpPr>
          <p:nvPr>
            <p:ph type="body" idx="1"/>
          </p:nvPr>
        </p:nvSpPr>
        <p:spPr>
          <a:xfrm>
            <a:off x="827584" y="476673"/>
            <a:ext cx="7772400" cy="720080"/>
          </a:xfrm>
        </p:spPr>
        <p:txBody>
          <a:bodyPr>
            <a:normAutofit/>
          </a:bodyPr>
          <a:lstStyle/>
          <a:p>
            <a:pPr algn="ctr"/>
            <a:r>
              <a:rPr lang="ru-RU" sz="3600" b="1" dirty="0" smtClean="0">
                <a:solidFill>
                  <a:schemeClr val="tx2">
                    <a:lumMod val="75000"/>
                  </a:schemeClr>
                </a:solidFill>
              </a:rPr>
              <a:t>Способы мотивации</a:t>
            </a:r>
            <a:endParaRPr lang="ru-RU" sz="3600" b="1" dirty="0">
              <a:solidFill>
                <a:schemeClr val="tx2">
                  <a:lumMod val="75000"/>
                </a:schemeClr>
              </a:solidFill>
            </a:endParaRPr>
          </a:p>
        </p:txBody>
      </p:sp>
    </p:spTree>
    <p:extLst>
      <p:ext uri="{BB962C8B-B14F-4D97-AF65-F5344CB8AC3E}">
        <p14:creationId xmlns:p14="http://schemas.microsoft.com/office/powerpoint/2010/main" val="29084004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tx2">
                    <a:lumMod val="75000"/>
                  </a:schemeClr>
                </a:solidFill>
              </a:rPr>
              <a:t>Оценка уроков по мотивационным признакам</a:t>
            </a:r>
            <a:endParaRPr lang="ru-RU" b="1" dirty="0">
              <a:solidFill>
                <a:schemeClr val="tx2">
                  <a:lumMod val="75000"/>
                </a:schemeClr>
              </a:solidFill>
            </a:endParaRPr>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3720140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7772400" cy="3744416"/>
          </a:xfrm>
        </p:spPr>
        <p:txBody>
          <a:bodyPr>
            <a:normAutofit/>
          </a:bodyPr>
          <a:lstStyle/>
          <a:p>
            <a:endParaRPr lang="ru-RU" dirty="0"/>
          </a:p>
        </p:txBody>
      </p:sp>
      <p:sp>
        <p:nvSpPr>
          <p:cNvPr id="3" name="Текст 2"/>
          <p:cNvSpPr>
            <a:spLocks noGrp="1"/>
          </p:cNvSpPr>
          <p:nvPr>
            <p:ph type="body" idx="1"/>
          </p:nvPr>
        </p:nvSpPr>
        <p:spPr>
          <a:xfrm>
            <a:off x="827584" y="476672"/>
            <a:ext cx="7772400" cy="1500187"/>
          </a:xfrm>
        </p:spPr>
        <p:txBody>
          <a:bodyPr/>
          <a:lstStyle/>
          <a:p>
            <a:pPr algn="ctr"/>
            <a:endParaRPr lang="ru-RU" dirty="0"/>
          </a:p>
        </p:txBody>
      </p:sp>
      <p:pic>
        <p:nvPicPr>
          <p:cNvPr id="4" name="Рисунок 3" descr="https://cf.ppt-online.org/files/slide/p/pfgElLIDBFJwKnkmRCcQPNtqs6Z1uU4TYi9jHb/slide-3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04664"/>
            <a:ext cx="8064896" cy="6120680"/>
          </a:xfrm>
          <a:prstGeom prst="rect">
            <a:avLst/>
          </a:prstGeom>
          <a:noFill/>
          <a:ln>
            <a:noFill/>
          </a:ln>
        </p:spPr>
      </p:pic>
    </p:spTree>
    <p:extLst>
      <p:ext uri="{BB962C8B-B14F-4D97-AF65-F5344CB8AC3E}">
        <p14:creationId xmlns:p14="http://schemas.microsoft.com/office/powerpoint/2010/main" val="2728332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84784"/>
            <a:ext cx="8208912" cy="4896544"/>
          </a:xfrm>
        </p:spPr>
        <p:txBody>
          <a:bodyPr>
            <a:normAutofit/>
          </a:bodyPr>
          <a:lstStyle/>
          <a:p>
            <a:r>
              <a:rPr lang="ru-RU" sz="2400" dirty="0" smtClean="0">
                <a:solidFill>
                  <a:schemeClr val="tx2">
                    <a:lumMod val="75000"/>
                  </a:schemeClr>
                </a:solidFill>
              </a:rPr>
              <a:t>Повышение мотивации учащихся происходит вследствие:</a:t>
            </a:r>
            <a:br>
              <a:rPr lang="ru-RU" sz="2400" dirty="0" smtClean="0">
                <a:solidFill>
                  <a:schemeClr val="tx2">
                    <a:lumMod val="75000"/>
                  </a:schemeClr>
                </a:solidFill>
              </a:rPr>
            </a:br>
            <a:r>
              <a:rPr lang="ru-RU" sz="2400" dirty="0" smtClean="0">
                <a:solidFill>
                  <a:schemeClr val="tx2">
                    <a:lumMod val="75000"/>
                  </a:schemeClr>
                </a:solidFill>
              </a:rPr>
              <a:t>1. посильности заданий для каждого ученика</a:t>
            </a:r>
            <a:br>
              <a:rPr lang="ru-RU" sz="2400" dirty="0" smtClean="0">
                <a:solidFill>
                  <a:schemeClr val="tx2">
                    <a:lumMod val="75000"/>
                  </a:schemeClr>
                </a:solidFill>
              </a:rPr>
            </a:br>
            <a:r>
              <a:rPr lang="ru-RU" sz="2400" dirty="0" smtClean="0">
                <a:solidFill>
                  <a:schemeClr val="tx2">
                    <a:lumMod val="75000"/>
                  </a:schemeClr>
                </a:solidFill>
              </a:rPr>
              <a:t>2. возможности обсуждения заданий и высказывания собственного мнения</a:t>
            </a:r>
            <a:br>
              <a:rPr lang="ru-RU" sz="2400" dirty="0" smtClean="0">
                <a:solidFill>
                  <a:schemeClr val="tx2">
                    <a:lumMod val="75000"/>
                  </a:schemeClr>
                </a:solidFill>
              </a:rPr>
            </a:br>
            <a:r>
              <a:rPr lang="ru-RU" sz="2400" dirty="0" smtClean="0">
                <a:solidFill>
                  <a:schemeClr val="tx2">
                    <a:lumMod val="75000"/>
                  </a:schemeClr>
                </a:solidFill>
              </a:rPr>
              <a:t>3. внедрения диалоговой формы работы при выполнении заданий с учетом индивидуальных особенностей ученика</a:t>
            </a:r>
            <a:br>
              <a:rPr lang="ru-RU" sz="2400" dirty="0" smtClean="0">
                <a:solidFill>
                  <a:schemeClr val="tx2">
                    <a:lumMod val="75000"/>
                  </a:schemeClr>
                </a:solidFill>
              </a:rPr>
            </a:br>
            <a:r>
              <a:rPr lang="ru-RU" sz="2400" dirty="0" smtClean="0">
                <a:solidFill>
                  <a:schemeClr val="tx2">
                    <a:lumMod val="75000"/>
                  </a:schemeClr>
                </a:solidFill>
              </a:rPr>
              <a:t>4. одновременного слухового и зрительного восприятия материала</a:t>
            </a:r>
            <a:br>
              <a:rPr lang="ru-RU" sz="2400" dirty="0" smtClean="0">
                <a:solidFill>
                  <a:schemeClr val="tx2">
                    <a:lumMod val="75000"/>
                  </a:schemeClr>
                </a:solidFill>
              </a:rPr>
            </a:br>
            <a:r>
              <a:rPr lang="ru-RU" sz="2400" dirty="0" smtClean="0">
                <a:solidFill>
                  <a:schemeClr val="tx2">
                    <a:lumMod val="75000"/>
                  </a:schemeClr>
                </a:solidFill>
              </a:rPr>
              <a:t>5. привлечения личного опыта учащихся</a:t>
            </a:r>
            <a:br>
              <a:rPr lang="ru-RU" sz="2400" dirty="0" smtClean="0">
                <a:solidFill>
                  <a:schemeClr val="tx2">
                    <a:lumMod val="75000"/>
                  </a:schemeClr>
                </a:solidFill>
              </a:rPr>
            </a:br>
            <a:r>
              <a:rPr lang="ru-RU" sz="2400" dirty="0" smtClean="0">
                <a:solidFill>
                  <a:schemeClr val="tx2">
                    <a:lumMod val="75000"/>
                  </a:schemeClr>
                </a:solidFill>
              </a:rPr>
              <a:t>6. поощрения и советов по проблемным вопросам</a:t>
            </a:r>
            <a:br>
              <a:rPr lang="ru-RU" sz="2400" dirty="0" smtClean="0">
                <a:solidFill>
                  <a:schemeClr val="tx2">
                    <a:lumMod val="75000"/>
                  </a:schemeClr>
                </a:solidFill>
              </a:rPr>
            </a:br>
            <a:r>
              <a:rPr lang="ru-RU" sz="2400" dirty="0" smtClean="0">
                <a:solidFill>
                  <a:schemeClr val="tx2">
                    <a:lumMod val="75000"/>
                  </a:schemeClr>
                </a:solidFill>
              </a:rPr>
              <a:t>7. рефлексии.</a:t>
            </a:r>
            <a:endParaRPr lang="ru-RU" sz="2400" dirty="0">
              <a:solidFill>
                <a:schemeClr val="tx2">
                  <a:lumMod val="75000"/>
                </a:schemeClr>
              </a:solidFill>
            </a:endParaRPr>
          </a:p>
        </p:txBody>
      </p:sp>
      <p:sp>
        <p:nvSpPr>
          <p:cNvPr id="3" name="Текст 2"/>
          <p:cNvSpPr>
            <a:spLocks noGrp="1"/>
          </p:cNvSpPr>
          <p:nvPr>
            <p:ph type="body" idx="1"/>
          </p:nvPr>
        </p:nvSpPr>
        <p:spPr>
          <a:xfrm>
            <a:off x="827584" y="476673"/>
            <a:ext cx="7772400" cy="648071"/>
          </a:xfrm>
        </p:spPr>
        <p:txBody>
          <a:bodyPr>
            <a:normAutofit/>
          </a:bodyPr>
          <a:lstStyle/>
          <a:p>
            <a:pPr algn="ctr"/>
            <a:r>
              <a:rPr lang="ru-RU" sz="2800" b="1" dirty="0" smtClean="0">
                <a:solidFill>
                  <a:schemeClr val="tx2">
                    <a:lumMod val="75000"/>
                  </a:schemeClr>
                </a:solidFill>
              </a:rPr>
              <a:t>Подведение итогов</a:t>
            </a:r>
            <a:endParaRPr lang="ru-RU" sz="2800" b="1" dirty="0">
              <a:solidFill>
                <a:schemeClr val="tx2">
                  <a:lumMod val="75000"/>
                </a:schemeClr>
              </a:solidFill>
            </a:endParaRPr>
          </a:p>
        </p:txBody>
      </p:sp>
    </p:spTree>
    <p:extLst>
      <p:ext uri="{BB962C8B-B14F-4D97-AF65-F5344CB8AC3E}">
        <p14:creationId xmlns:p14="http://schemas.microsoft.com/office/powerpoint/2010/main" val="2137883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rmAutofit/>
          </a:bodyPr>
          <a:lstStyle/>
          <a:p>
            <a:r>
              <a:rPr lang="ru-RU" sz="3200" b="1" dirty="0" smtClean="0">
                <a:solidFill>
                  <a:schemeClr val="tx2">
                    <a:lumMod val="75000"/>
                  </a:schemeClr>
                </a:solidFill>
              </a:rPr>
              <a:t>Рекомендации учителю по формированию мотивационной сферы</a:t>
            </a:r>
            <a:endParaRPr lang="ru-RU" sz="3200" b="1" dirty="0">
              <a:solidFill>
                <a:schemeClr val="tx2">
                  <a:lumMod val="75000"/>
                </a:schemeClr>
              </a:solidFill>
            </a:endParaRPr>
          </a:p>
        </p:txBody>
      </p:sp>
      <p:sp>
        <p:nvSpPr>
          <p:cNvPr id="3" name="Объект 2"/>
          <p:cNvSpPr>
            <a:spLocks noGrp="1"/>
          </p:cNvSpPr>
          <p:nvPr>
            <p:ph idx="1"/>
          </p:nvPr>
        </p:nvSpPr>
        <p:spPr>
          <a:xfrm>
            <a:off x="323528" y="1484784"/>
            <a:ext cx="8568952" cy="5217443"/>
          </a:xfrm>
        </p:spPr>
        <p:txBody>
          <a:bodyPr>
            <a:normAutofit fontScale="85000" lnSpcReduction="20000"/>
          </a:bodyPr>
          <a:lstStyle/>
          <a:p>
            <a:r>
              <a:rPr lang="ru-RU" b="1" dirty="0" smtClean="0">
                <a:solidFill>
                  <a:schemeClr val="tx2">
                    <a:lumMod val="75000"/>
                  </a:schemeClr>
                </a:solidFill>
              </a:rPr>
              <a:t>Грамотно планировать учебное занятие: определять </a:t>
            </a:r>
            <a:r>
              <a:rPr lang="ru-RU" b="1" dirty="0">
                <a:solidFill>
                  <a:schemeClr val="tx2">
                    <a:lumMod val="75000"/>
                  </a:schemeClr>
                </a:solidFill>
              </a:rPr>
              <a:t>к</a:t>
            </a:r>
            <a:r>
              <a:rPr lang="ru-RU" b="1" dirty="0" smtClean="0">
                <a:solidFill>
                  <a:schemeClr val="tx2">
                    <a:lumMod val="75000"/>
                  </a:schemeClr>
                </a:solidFill>
              </a:rPr>
              <a:t>лючевые темы, идеи, принципы, менять виды деятельности</a:t>
            </a:r>
          </a:p>
          <a:p>
            <a:r>
              <a:rPr lang="ru-RU" b="1" dirty="0" smtClean="0">
                <a:solidFill>
                  <a:schemeClr val="tx2">
                    <a:lumMod val="75000"/>
                  </a:schemeClr>
                </a:solidFill>
              </a:rPr>
              <a:t>Не допускать как  усложненности, так и упрощенности материала</a:t>
            </a:r>
          </a:p>
          <a:p>
            <a:r>
              <a:rPr lang="ru-RU" b="1" dirty="0" smtClean="0">
                <a:solidFill>
                  <a:schemeClr val="tx2">
                    <a:lumMod val="75000"/>
                  </a:schemeClr>
                </a:solidFill>
              </a:rPr>
              <a:t>Делать акцент на положительных результатах</a:t>
            </a:r>
          </a:p>
          <a:p>
            <a:r>
              <a:rPr lang="ru-RU" b="1" dirty="0" smtClean="0">
                <a:solidFill>
                  <a:schemeClr val="tx2">
                    <a:lumMod val="75000"/>
                  </a:schemeClr>
                </a:solidFill>
              </a:rPr>
              <a:t>Предоставлять учащимся возможность решения поставленных задач самостоятельно</a:t>
            </a:r>
          </a:p>
          <a:p>
            <a:r>
              <a:rPr lang="ru-RU" b="1" dirty="0" smtClean="0">
                <a:solidFill>
                  <a:schemeClr val="tx2">
                    <a:lumMod val="75000"/>
                  </a:schemeClr>
                </a:solidFill>
              </a:rPr>
              <a:t>Активно привлекать учащихся к обсуждению различных вопросов, к выполнению творческих заданий</a:t>
            </a:r>
          </a:p>
          <a:p>
            <a:r>
              <a:rPr lang="ru-RU" b="1" dirty="0" smtClean="0">
                <a:solidFill>
                  <a:schemeClr val="tx2">
                    <a:lumMod val="75000"/>
                  </a:schemeClr>
                </a:solidFill>
              </a:rPr>
              <a:t>Оценивать не только итог работы, но и пути и способы её решения</a:t>
            </a:r>
          </a:p>
          <a:p>
            <a:r>
              <a:rPr lang="ru-RU" b="1" dirty="0" smtClean="0">
                <a:solidFill>
                  <a:schemeClr val="tx2">
                    <a:lumMod val="75000"/>
                  </a:schemeClr>
                </a:solidFill>
              </a:rPr>
              <a:t>Включать учащихся в процесс оценивания</a:t>
            </a:r>
          </a:p>
          <a:p>
            <a:endParaRPr lang="ru-RU" dirty="0" smtClean="0"/>
          </a:p>
          <a:p>
            <a:endParaRPr lang="ru-RU" dirty="0" smtClean="0"/>
          </a:p>
          <a:p>
            <a:endParaRPr lang="ru-RU" dirty="0"/>
          </a:p>
        </p:txBody>
      </p:sp>
    </p:spTree>
    <p:extLst>
      <p:ext uri="{BB962C8B-B14F-4D97-AF65-F5344CB8AC3E}">
        <p14:creationId xmlns:p14="http://schemas.microsoft.com/office/powerpoint/2010/main" val="3509600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412776"/>
            <a:ext cx="8568952" cy="5040560"/>
          </a:xfrm>
        </p:spPr>
        <p:txBody>
          <a:bodyPr>
            <a:normAutofit fontScale="90000"/>
          </a:bodyPr>
          <a:lstStyle/>
          <a:p>
            <a:r>
              <a:rPr lang="ru-RU" sz="2800" dirty="0" smtClean="0">
                <a:solidFill>
                  <a:schemeClr val="tx2">
                    <a:lumMod val="75000"/>
                  </a:schemeClr>
                </a:solidFill>
              </a:rPr>
              <a:t>- и работа учителя, направленная на эффективность урока, </a:t>
            </a:r>
            <a:br>
              <a:rPr lang="ru-RU" sz="2800" dirty="0" smtClean="0">
                <a:solidFill>
                  <a:schemeClr val="tx2">
                    <a:lumMod val="75000"/>
                  </a:schemeClr>
                </a:solidFill>
              </a:rPr>
            </a:br>
            <a:r>
              <a:rPr lang="ru-RU" sz="2800" dirty="0" smtClean="0">
                <a:solidFill>
                  <a:schemeClr val="tx2">
                    <a:lumMod val="75000"/>
                  </a:schemeClr>
                </a:solidFill>
              </a:rPr>
              <a:t>- </a:t>
            </a:r>
            <a:r>
              <a:rPr lang="ru-RU" sz="2800" dirty="0" smtClean="0">
                <a:solidFill>
                  <a:schemeClr val="tx2">
                    <a:lumMod val="75000"/>
                  </a:schemeClr>
                </a:solidFill>
              </a:rPr>
              <a:t>и работа учителя по адаптации учащихся,</a:t>
            </a:r>
            <a:br>
              <a:rPr lang="ru-RU" sz="2800" dirty="0" smtClean="0">
                <a:solidFill>
                  <a:schemeClr val="tx2">
                    <a:lumMod val="75000"/>
                  </a:schemeClr>
                </a:solidFill>
              </a:rPr>
            </a:br>
            <a:r>
              <a:rPr lang="ru-RU" sz="2800" dirty="0" smtClean="0">
                <a:solidFill>
                  <a:schemeClr val="tx2">
                    <a:lumMod val="75000"/>
                  </a:schemeClr>
                </a:solidFill>
              </a:rPr>
              <a:t>- и работа по формированию учебной мотивации,</a:t>
            </a:r>
            <a:br>
              <a:rPr lang="ru-RU" sz="2800" dirty="0" smtClean="0">
                <a:solidFill>
                  <a:schemeClr val="tx2">
                    <a:lumMod val="75000"/>
                  </a:schemeClr>
                </a:solidFill>
              </a:rPr>
            </a:br>
            <a:r>
              <a:rPr lang="ru-RU" sz="2800" dirty="0" smtClean="0">
                <a:solidFill>
                  <a:schemeClr val="tx2">
                    <a:lumMod val="75000"/>
                  </a:schemeClr>
                </a:solidFill>
              </a:rPr>
              <a:t>- это использование учителем педагогических технологий, современных методов и приёмов, способствующих повышению интереса к знаниям.</a:t>
            </a:r>
            <a:br>
              <a:rPr lang="ru-RU" sz="2800" dirty="0" smtClean="0">
                <a:solidFill>
                  <a:schemeClr val="tx2">
                    <a:lumMod val="75000"/>
                  </a:schemeClr>
                </a:solidFill>
              </a:rPr>
            </a:br>
            <a:r>
              <a:rPr lang="ru-RU" sz="2800" dirty="0" smtClean="0">
                <a:solidFill>
                  <a:schemeClr val="tx2">
                    <a:lumMod val="75000"/>
                  </a:schemeClr>
                </a:solidFill>
              </a:rPr>
              <a:t>В основе всего этого – компетентность учителя!</a:t>
            </a:r>
            <a:br>
              <a:rPr lang="ru-RU" sz="2800" dirty="0" smtClean="0">
                <a:solidFill>
                  <a:schemeClr val="tx2">
                    <a:lumMod val="75000"/>
                  </a:schemeClr>
                </a:solidFill>
              </a:rPr>
            </a:br>
            <a:r>
              <a:rPr lang="ru-RU" sz="2800" dirty="0" smtClean="0">
                <a:solidFill>
                  <a:schemeClr val="tx2">
                    <a:lumMod val="75000"/>
                  </a:schemeClr>
                </a:solidFill>
              </a:rPr>
              <a:t>А компетентность – это интегративная характеристика, определяющая сформированные способности (умения) учителя результативно действовать в различных ситуациях.</a:t>
            </a:r>
            <a:br>
              <a:rPr lang="ru-RU" sz="2800" dirty="0" smtClean="0">
                <a:solidFill>
                  <a:schemeClr val="tx2">
                    <a:lumMod val="75000"/>
                  </a:schemeClr>
                </a:solidFill>
              </a:rPr>
            </a:b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
            </a:r>
            <a:br>
              <a:rPr lang="ru-RU" sz="2800" dirty="0" smtClean="0">
                <a:solidFill>
                  <a:schemeClr val="tx2">
                    <a:lumMod val="75000"/>
                  </a:schemeClr>
                </a:solidFill>
              </a:rPr>
            </a:br>
            <a:r>
              <a:rPr lang="ru-RU" sz="2800" dirty="0" smtClean="0">
                <a:solidFill>
                  <a:schemeClr val="tx2">
                    <a:lumMod val="75000"/>
                  </a:schemeClr>
                </a:solidFill>
              </a:rPr>
              <a:t> </a:t>
            </a:r>
            <a:endParaRPr lang="ru-RU" sz="2800" dirty="0">
              <a:solidFill>
                <a:schemeClr val="tx2">
                  <a:lumMod val="75000"/>
                </a:schemeClr>
              </a:solidFill>
            </a:endParaRPr>
          </a:p>
        </p:txBody>
      </p:sp>
      <p:sp>
        <p:nvSpPr>
          <p:cNvPr id="3" name="Текст 2"/>
          <p:cNvSpPr>
            <a:spLocks noGrp="1"/>
          </p:cNvSpPr>
          <p:nvPr>
            <p:ph type="body" idx="1"/>
          </p:nvPr>
        </p:nvSpPr>
        <p:spPr>
          <a:xfrm>
            <a:off x="827584" y="476673"/>
            <a:ext cx="7772400" cy="720080"/>
          </a:xfrm>
        </p:spPr>
        <p:txBody>
          <a:bodyPr>
            <a:normAutofit/>
          </a:bodyPr>
          <a:lstStyle/>
          <a:p>
            <a:pPr algn="ctr"/>
            <a:r>
              <a:rPr lang="ru-RU" sz="3600" b="1" dirty="0" smtClean="0">
                <a:solidFill>
                  <a:schemeClr val="tx2">
                    <a:lumMod val="75000"/>
                  </a:schemeClr>
                </a:solidFill>
              </a:rPr>
              <a:t>Мотивация – это </a:t>
            </a:r>
            <a:endParaRPr lang="ru-RU" sz="3600" b="1" dirty="0">
              <a:solidFill>
                <a:schemeClr val="tx2">
                  <a:lumMod val="75000"/>
                </a:schemeClr>
              </a:solidFill>
            </a:endParaRPr>
          </a:p>
        </p:txBody>
      </p:sp>
    </p:spTree>
    <p:extLst>
      <p:ext uri="{BB962C8B-B14F-4D97-AF65-F5344CB8AC3E}">
        <p14:creationId xmlns:p14="http://schemas.microsoft.com/office/powerpoint/2010/main" val="3250572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https://orenburgkniga.ru/wp-content/uploads/1/0/e/10e45e88185c60bfc8a82e0061d78d2b.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8204"/>
            <a:ext cx="8136904" cy="6451155"/>
          </a:xfrm>
          <a:prstGeom prst="rect">
            <a:avLst/>
          </a:prstGeom>
          <a:noFill/>
          <a:ln>
            <a:noFill/>
          </a:ln>
        </p:spPr>
      </p:pic>
    </p:spTree>
    <p:extLst>
      <p:ext uri="{BB962C8B-B14F-4D97-AF65-F5344CB8AC3E}">
        <p14:creationId xmlns:p14="http://schemas.microsoft.com/office/powerpoint/2010/main" val="1536503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7772400" cy="3744416"/>
          </a:xfrm>
        </p:spPr>
        <p:txBody>
          <a:bodyPr>
            <a:noAutofit/>
          </a:bodyPr>
          <a:lstStyle/>
          <a:p>
            <a:r>
              <a:rPr lang="ru-RU" sz="6000" dirty="0" smtClean="0">
                <a:solidFill>
                  <a:schemeClr val="tx2">
                    <a:lumMod val="75000"/>
                  </a:schemeClr>
                </a:solidFill>
              </a:rPr>
              <a:t>Хочу </a:t>
            </a:r>
            <a:br>
              <a:rPr lang="ru-RU" sz="6000" dirty="0" smtClean="0">
                <a:solidFill>
                  <a:schemeClr val="tx2">
                    <a:lumMod val="75000"/>
                  </a:schemeClr>
                </a:solidFill>
              </a:rPr>
            </a:br>
            <a:r>
              <a:rPr lang="ru-RU" sz="6000" dirty="0">
                <a:solidFill>
                  <a:schemeClr val="tx2">
                    <a:lumMod val="75000"/>
                  </a:schemeClr>
                </a:solidFill>
              </a:rPr>
              <a:t> </a:t>
            </a:r>
            <a:r>
              <a:rPr lang="ru-RU" sz="6000" dirty="0" smtClean="0">
                <a:solidFill>
                  <a:schemeClr val="tx2">
                    <a:lumMod val="75000"/>
                  </a:schemeClr>
                </a:solidFill>
              </a:rPr>
              <a:t>             Могу</a:t>
            </a:r>
            <a:br>
              <a:rPr lang="ru-RU" sz="6000" dirty="0" smtClean="0">
                <a:solidFill>
                  <a:schemeClr val="tx2">
                    <a:lumMod val="75000"/>
                  </a:schemeClr>
                </a:solidFill>
              </a:rPr>
            </a:br>
            <a:r>
              <a:rPr lang="ru-RU" sz="6000" dirty="0">
                <a:solidFill>
                  <a:schemeClr val="tx2">
                    <a:lumMod val="75000"/>
                  </a:schemeClr>
                </a:solidFill>
              </a:rPr>
              <a:t> </a:t>
            </a:r>
            <a:r>
              <a:rPr lang="ru-RU" sz="6000" dirty="0" smtClean="0">
                <a:solidFill>
                  <a:schemeClr val="tx2">
                    <a:lumMod val="75000"/>
                  </a:schemeClr>
                </a:solidFill>
              </a:rPr>
              <a:t>                             </a:t>
            </a:r>
            <a:r>
              <a:rPr lang="ru-RU" sz="6000" dirty="0">
                <a:solidFill>
                  <a:schemeClr val="tx2">
                    <a:lumMod val="75000"/>
                  </a:schemeClr>
                </a:solidFill>
              </a:rPr>
              <a:t>знаю</a:t>
            </a:r>
            <a:br>
              <a:rPr lang="ru-RU" sz="6000" dirty="0">
                <a:solidFill>
                  <a:schemeClr val="tx2">
                    <a:lumMod val="75000"/>
                  </a:schemeClr>
                </a:solidFill>
              </a:rPr>
            </a:br>
            <a:r>
              <a:rPr lang="ru-RU" sz="6000" dirty="0" smtClean="0">
                <a:solidFill>
                  <a:schemeClr val="tx2">
                    <a:lumMod val="75000"/>
                  </a:schemeClr>
                </a:solidFill>
              </a:rPr>
              <a:t>             </a:t>
            </a:r>
            <a:endParaRPr lang="ru-RU" sz="6000" dirty="0">
              <a:solidFill>
                <a:schemeClr val="tx2">
                  <a:lumMod val="75000"/>
                </a:schemeClr>
              </a:solidFill>
            </a:endParaRPr>
          </a:p>
        </p:txBody>
      </p:sp>
    </p:spTree>
    <p:extLst>
      <p:ext uri="{BB962C8B-B14F-4D97-AF65-F5344CB8AC3E}">
        <p14:creationId xmlns:p14="http://schemas.microsoft.com/office/powerpoint/2010/main" val="312136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75000"/>
                  </a:schemeClr>
                </a:solidFill>
              </a:rPr>
              <a:t>Творческая лаборатория</a:t>
            </a:r>
            <a:endParaRPr lang="ru-RU" b="1" dirty="0">
              <a:solidFill>
                <a:schemeClr val="tx2">
                  <a:lumMod val="75000"/>
                </a:schemeClr>
              </a:solidFill>
            </a:endParaRPr>
          </a:p>
        </p:txBody>
      </p:sp>
      <p:sp>
        <p:nvSpPr>
          <p:cNvPr id="3" name="Объект 2"/>
          <p:cNvSpPr>
            <a:spLocks noGrp="1"/>
          </p:cNvSpPr>
          <p:nvPr>
            <p:ph idx="1"/>
          </p:nvPr>
        </p:nvSpPr>
        <p:spPr/>
        <p:txBody>
          <a:bodyPr/>
          <a:lstStyle/>
          <a:p>
            <a:r>
              <a:rPr lang="ru-RU" b="1" dirty="0" smtClean="0">
                <a:solidFill>
                  <a:schemeClr val="tx2">
                    <a:lumMod val="75000"/>
                  </a:schemeClr>
                </a:solidFill>
              </a:rPr>
              <a:t>Цель:</a:t>
            </a:r>
          </a:p>
          <a:p>
            <a:r>
              <a:rPr lang="ru-RU" b="1" dirty="0" smtClean="0">
                <a:solidFill>
                  <a:schemeClr val="tx2">
                    <a:lumMod val="75000"/>
                  </a:schemeClr>
                </a:solidFill>
              </a:rPr>
              <a:t>Систематизация способов, приёмов, методов учебной мотивации в школе</a:t>
            </a:r>
          </a:p>
          <a:p>
            <a:r>
              <a:rPr lang="ru-RU" b="1" dirty="0" smtClean="0">
                <a:solidFill>
                  <a:schemeClr val="tx2">
                    <a:lumMod val="75000"/>
                  </a:schemeClr>
                </a:solidFill>
              </a:rPr>
              <a:t>Показать применение различных способов и методов учебной мотивации на уроках русского языка и литературы</a:t>
            </a:r>
            <a:endParaRPr lang="ru-RU" b="1" dirty="0">
              <a:solidFill>
                <a:schemeClr val="tx2">
                  <a:lumMod val="75000"/>
                </a:schemeClr>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725144"/>
            <a:ext cx="1502296" cy="148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40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https://fsd.multiurok.ru/html/2019/05/30/s_5cefd4a8c31bf/1165869_4.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827"/>
            <a:ext cx="8208912" cy="6354517"/>
          </a:xfrm>
          <a:prstGeom prst="rect">
            <a:avLst/>
          </a:prstGeom>
          <a:noFill/>
          <a:ln>
            <a:noFill/>
          </a:ln>
        </p:spPr>
      </p:pic>
    </p:spTree>
    <p:extLst>
      <p:ext uri="{BB962C8B-B14F-4D97-AF65-F5344CB8AC3E}">
        <p14:creationId xmlns:p14="http://schemas.microsoft.com/office/powerpoint/2010/main" val="392284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2">
                    <a:lumMod val="75000"/>
                  </a:schemeClr>
                </a:solidFill>
              </a:rPr>
              <a:t>Причины снижения мотивации (ученик)</a:t>
            </a:r>
            <a:endParaRPr lang="ru-RU" sz="3600" b="1" dirty="0">
              <a:solidFill>
                <a:schemeClr val="tx2">
                  <a:lumMod val="75000"/>
                </a:schemeClr>
              </a:solidFill>
            </a:endParaRPr>
          </a:p>
        </p:txBody>
      </p:sp>
      <p:sp>
        <p:nvSpPr>
          <p:cNvPr id="3" name="Объект 2"/>
          <p:cNvSpPr>
            <a:spLocks noGrp="1"/>
          </p:cNvSpPr>
          <p:nvPr>
            <p:ph idx="1"/>
          </p:nvPr>
        </p:nvSpPr>
        <p:spPr/>
        <p:txBody>
          <a:bodyPr/>
          <a:lstStyle/>
          <a:p>
            <a:r>
              <a:rPr lang="ru-RU" b="1" dirty="0" smtClean="0">
                <a:solidFill>
                  <a:schemeClr val="tx2">
                    <a:lumMod val="75000"/>
                  </a:schemeClr>
                </a:solidFill>
              </a:rPr>
              <a:t>Низкий уровень знаний</a:t>
            </a:r>
          </a:p>
          <a:p>
            <a:r>
              <a:rPr lang="ru-RU" b="1" dirty="0" err="1" smtClean="0">
                <a:solidFill>
                  <a:schemeClr val="tx2">
                    <a:lumMod val="75000"/>
                  </a:schemeClr>
                </a:solidFill>
              </a:rPr>
              <a:t>Несформированность</a:t>
            </a:r>
            <a:r>
              <a:rPr lang="ru-RU" b="1" dirty="0" smtClean="0">
                <a:solidFill>
                  <a:schemeClr val="tx2">
                    <a:lumMod val="75000"/>
                  </a:schemeClr>
                </a:solidFill>
              </a:rPr>
              <a:t> учебной деятельности и отсутствие приёмов самостоятельного приобретения знаний</a:t>
            </a:r>
          </a:p>
          <a:p>
            <a:r>
              <a:rPr lang="ru-RU" b="1" dirty="0" err="1" smtClean="0">
                <a:solidFill>
                  <a:schemeClr val="tx2">
                    <a:lumMod val="75000"/>
                  </a:schemeClr>
                </a:solidFill>
              </a:rPr>
              <a:t>Несложившиеся</a:t>
            </a:r>
            <a:r>
              <a:rPr lang="ru-RU" b="1" dirty="0" smtClean="0">
                <a:solidFill>
                  <a:schemeClr val="tx2">
                    <a:lumMod val="75000"/>
                  </a:schemeClr>
                </a:solidFill>
              </a:rPr>
              <a:t> отношения с классом</a:t>
            </a:r>
          </a:p>
          <a:p>
            <a:r>
              <a:rPr lang="ru-RU" b="1" dirty="0" smtClean="0">
                <a:solidFill>
                  <a:schemeClr val="tx2">
                    <a:lumMod val="75000"/>
                  </a:schemeClr>
                </a:solidFill>
              </a:rPr>
              <a:t>Некоторые черты характера</a:t>
            </a:r>
          </a:p>
          <a:p>
            <a:r>
              <a:rPr lang="ru-RU" b="1" dirty="0" smtClean="0">
                <a:solidFill>
                  <a:schemeClr val="tx2">
                    <a:lumMod val="75000"/>
                  </a:schemeClr>
                </a:solidFill>
              </a:rPr>
              <a:t>В единичных случаях – аномалии в развитии</a:t>
            </a:r>
          </a:p>
          <a:p>
            <a:endParaRPr lang="ru-RU" dirty="0" smtClean="0"/>
          </a:p>
          <a:p>
            <a:endParaRPr lang="ru-RU" dirty="0" smtClean="0"/>
          </a:p>
          <a:p>
            <a:endParaRPr lang="ru-RU" dirty="0"/>
          </a:p>
        </p:txBody>
      </p:sp>
    </p:spTree>
    <p:extLst>
      <p:ext uri="{BB962C8B-B14F-4D97-AF65-F5344CB8AC3E}">
        <p14:creationId xmlns:p14="http://schemas.microsoft.com/office/powerpoint/2010/main" val="327257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1143000"/>
          </a:xfrm>
        </p:spPr>
        <p:txBody>
          <a:bodyPr>
            <a:normAutofit/>
          </a:bodyPr>
          <a:lstStyle/>
          <a:p>
            <a:r>
              <a:rPr lang="ru-RU" sz="3600" b="1" dirty="0" smtClean="0">
                <a:solidFill>
                  <a:schemeClr val="tx2">
                    <a:lumMod val="75000"/>
                  </a:schemeClr>
                </a:solidFill>
              </a:rPr>
              <a:t>Причины снижения мотивации (учитель)</a:t>
            </a:r>
            <a:endParaRPr lang="ru-RU" sz="3600" b="1" dirty="0">
              <a:solidFill>
                <a:schemeClr val="tx2">
                  <a:lumMod val="75000"/>
                </a:schemeClr>
              </a:solidFill>
            </a:endParaRPr>
          </a:p>
        </p:txBody>
      </p:sp>
      <p:sp>
        <p:nvSpPr>
          <p:cNvPr id="3" name="Объект 2"/>
          <p:cNvSpPr>
            <a:spLocks noGrp="1"/>
          </p:cNvSpPr>
          <p:nvPr>
            <p:ph idx="1"/>
          </p:nvPr>
        </p:nvSpPr>
        <p:spPr/>
        <p:txBody>
          <a:bodyPr>
            <a:normAutofit lnSpcReduction="10000"/>
          </a:bodyPr>
          <a:lstStyle/>
          <a:p>
            <a:r>
              <a:rPr lang="ru-RU" b="1" dirty="0" smtClean="0">
                <a:solidFill>
                  <a:schemeClr val="tx2">
                    <a:lumMod val="75000"/>
                  </a:schemeClr>
                </a:solidFill>
              </a:rPr>
              <a:t>Неправильный отбор учебного материала, отсюда – перегрузка ученика</a:t>
            </a:r>
          </a:p>
          <a:p>
            <a:r>
              <a:rPr lang="ru-RU" b="1" dirty="0" smtClean="0">
                <a:solidFill>
                  <a:schemeClr val="tx2">
                    <a:lumMod val="75000"/>
                  </a:schemeClr>
                </a:solidFill>
              </a:rPr>
              <a:t>Неумение учителя использовать современные методы обучения и их оптимальное сочетание</a:t>
            </a:r>
          </a:p>
          <a:p>
            <a:r>
              <a:rPr lang="ru-RU" b="1" dirty="0" smtClean="0">
                <a:solidFill>
                  <a:schemeClr val="tx2">
                    <a:lumMod val="75000"/>
                  </a:schemeClr>
                </a:solidFill>
              </a:rPr>
              <a:t>Неумение строить отношения с учениками и неумение строить  взаимодействия учеников друг с другом</a:t>
            </a:r>
          </a:p>
          <a:p>
            <a:r>
              <a:rPr lang="ru-RU" b="1" dirty="0" smtClean="0">
                <a:solidFill>
                  <a:schemeClr val="tx2">
                    <a:lumMod val="75000"/>
                  </a:schemeClr>
                </a:solidFill>
              </a:rPr>
              <a:t>Особенности личности учителя</a:t>
            </a:r>
          </a:p>
          <a:p>
            <a:endParaRPr lang="ru-RU" b="1" dirty="0" smtClean="0">
              <a:solidFill>
                <a:schemeClr val="tx2">
                  <a:lumMod val="75000"/>
                </a:schemeClr>
              </a:solidFill>
            </a:endParaRPr>
          </a:p>
          <a:p>
            <a:endParaRPr lang="ru-RU" dirty="0" smtClean="0"/>
          </a:p>
          <a:p>
            <a:endParaRPr lang="ru-RU" dirty="0" smtClean="0"/>
          </a:p>
          <a:p>
            <a:endParaRPr lang="ru-RU" dirty="0"/>
          </a:p>
        </p:txBody>
      </p:sp>
    </p:spTree>
    <p:extLst>
      <p:ext uri="{BB962C8B-B14F-4D97-AF65-F5344CB8AC3E}">
        <p14:creationId xmlns:p14="http://schemas.microsoft.com/office/powerpoint/2010/main" val="4164943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shareslide.ru/img/thumbs/4ab9cb5b366c7f424fb62b57f24816be-800x.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4675"/>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64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2">
                    <a:lumMod val="75000"/>
                  </a:schemeClr>
                </a:solidFill>
              </a:rPr>
              <a:t>С чего начинается мотивация?</a:t>
            </a:r>
            <a:endParaRPr lang="ru-RU" sz="3600" b="1" dirty="0">
              <a:solidFill>
                <a:schemeClr val="tx2">
                  <a:lumMod val="75000"/>
                </a:schemeClr>
              </a:solidFill>
            </a:endParaRPr>
          </a:p>
        </p:txBody>
      </p:sp>
      <p:sp>
        <p:nvSpPr>
          <p:cNvPr id="3" name="Объект 2"/>
          <p:cNvSpPr>
            <a:spLocks noGrp="1"/>
          </p:cNvSpPr>
          <p:nvPr>
            <p:ph idx="1"/>
          </p:nvPr>
        </p:nvSpPr>
        <p:spPr/>
        <p:txBody>
          <a:bodyPr/>
          <a:lstStyle/>
          <a:p>
            <a:r>
              <a:rPr lang="ru-RU" b="1" dirty="0" smtClean="0">
                <a:solidFill>
                  <a:schemeClr val="tx2">
                    <a:lumMod val="75000"/>
                  </a:schemeClr>
                </a:solidFill>
              </a:rPr>
              <a:t>Главная задача – создать условия (ученик должен внутренне собраться, подготовиться и нацелиться на «покорение вершин»)</a:t>
            </a:r>
          </a:p>
          <a:p>
            <a:r>
              <a:rPr lang="ru-RU" b="1" dirty="0" smtClean="0">
                <a:solidFill>
                  <a:schemeClr val="tx2">
                    <a:lumMod val="75000"/>
                  </a:schemeClr>
                </a:solidFill>
              </a:rPr>
              <a:t>3 пласта мотивации: хочу, могу, надо</a:t>
            </a:r>
          </a:p>
          <a:p>
            <a:r>
              <a:rPr lang="ru-RU" b="1" dirty="0" smtClean="0">
                <a:solidFill>
                  <a:schemeClr val="tx2">
                    <a:lumMod val="75000"/>
                  </a:schemeClr>
                </a:solidFill>
              </a:rPr>
              <a:t>Психологическая установка на урок</a:t>
            </a:r>
          </a:p>
          <a:p>
            <a:r>
              <a:rPr lang="ru-RU" b="1" dirty="0" smtClean="0">
                <a:solidFill>
                  <a:schemeClr val="tx2">
                    <a:lumMod val="75000"/>
                  </a:schemeClr>
                </a:solidFill>
              </a:rPr>
              <a:t>Виды заданий, которые помогут начать урок</a:t>
            </a:r>
          </a:p>
          <a:p>
            <a:endParaRPr lang="ru-RU" b="1" dirty="0" smtClean="0">
              <a:solidFill>
                <a:schemeClr val="tx2">
                  <a:lumMod val="75000"/>
                </a:schemeClr>
              </a:solidFill>
            </a:endParaRPr>
          </a:p>
          <a:p>
            <a:endParaRPr lang="ru-RU" b="1" dirty="0" smtClean="0">
              <a:solidFill>
                <a:schemeClr val="tx2">
                  <a:lumMod val="75000"/>
                </a:schemeClr>
              </a:solidFill>
            </a:endParaRPr>
          </a:p>
          <a:p>
            <a:endParaRPr lang="ru-RU" b="1" dirty="0" smtClean="0">
              <a:solidFill>
                <a:schemeClr val="tx2">
                  <a:lumMod val="75000"/>
                </a:schemeClr>
              </a:solidFill>
            </a:endParaRPr>
          </a:p>
          <a:p>
            <a:endParaRPr lang="ru-RU" b="1" dirty="0">
              <a:solidFill>
                <a:schemeClr val="tx2">
                  <a:lumMod val="75000"/>
                </a:schemeClr>
              </a:solidFill>
            </a:endParaRPr>
          </a:p>
        </p:txBody>
      </p:sp>
    </p:spTree>
    <p:extLst>
      <p:ext uri="{BB962C8B-B14F-4D97-AF65-F5344CB8AC3E}">
        <p14:creationId xmlns:p14="http://schemas.microsoft.com/office/powerpoint/2010/main" val="418051424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539</Words>
  <Application>Microsoft Office PowerPoint</Application>
  <PresentationFormat>Экран (4:3)</PresentationFormat>
  <Paragraphs>111</Paragraphs>
  <Slides>38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38</vt:i4>
      </vt:variant>
    </vt:vector>
  </HeadingPairs>
  <TitlesOfParts>
    <vt:vector size="40" baseType="lpstr">
      <vt:lpstr>Тема Office</vt:lpstr>
      <vt:lpstr>1_Тема Office</vt:lpstr>
      <vt:lpstr> Правительство Санкт-Петербурга Комитет по образованию Государственное бюджетное общеобразовательное учреждение лицей №470 Калининского района Санкт-Петербурга 195220, Санкт-Петербург, ул.Бутлерова, д.22, литер А Тел./факс (812) 535-07-94 ИНН 7804139157  ОГРН 1027802497304  КПП 780401001</vt:lpstr>
      <vt:lpstr>Районная опорная площадка по магистральному направлению мониторинга Министерства просвещения                                                                       «Знание»                                                                13 марта 2024 г. </vt:lpstr>
      <vt:lpstr>ГБОУ лицей № 470 Межрайонная творческая лаборатория для методического объединения  учителей – словесников     «Создание мотивирующей образовательной среды на уроках русского языка и литературы»</vt:lpstr>
      <vt:lpstr>Творческая лаборатория</vt:lpstr>
      <vt:lpstr>Презентация PowerPoint</vt:lpstr>
      <vt:lpstr>Причины снижения мотивации (ученик)</vt:lpstr>
      <vt:lpstr>Причины снижения мотивации (учитель)</vt:lpstr>
      <vt:lpstr>Презентация PowerPoint</vt:lpstr>
      <vt:lpstr>С чего начинается мотивация?</vt:lpstr>
      <vt:lpstr>1. Создание комфортной атмосферы на уроке за счет вовлечения обучающихся с разным уровнем обучаемости, 2. создание нестандартных ситуаций на уроке, 3. демонстрация достижений учащихся, 4. умение создать благоприятную ситуацию успеха для ученика, проявить себя, 5. поощрение обучающихся, 6. актуализация, фиксация затруднений и определение проблемного поля,      </vt:lpstr>
      <vt:lpstr>7. Совместная работа учителя и ученика, совместный поиск путей решения проблемы, 8. самостоятельная работа с самопроверкой, самооценкой и взаимооценкой, 9. включение в систему знаний, и повторение (неоднократность познавательных действий, практическое закрепление опыта), закрепление во внешней речи (с монологическим или диалогическим оформлением решения) 10. рефлексия.</vt:lpstr>
      <vt:lpstr>Создать у обучающегося положительную мотивацию к деятельности на уроке можно за счет:  </vt:lpstr>
      <vt:lpstr>Эмоциональные:  1. учебно-познавательная игра 2. создание наглядности 3. создание ситуации успеха (опорные схемы, таблицы) 4. свободный выбор задания 5. стимулирующее оценивание (поощрение, порицание)</vt:lpstr>
      <vt:lpstr>познавательные:  1. проблемная ситуация 2. выполнение творческих заданий 3. деятельностный подход 4. мультимедийные презентации 5. использование разных источников знаний  (словари, энциклопедии, интернет и др.) 6. соревновательный метод</vt:lpstr>
      <vt:lpstr>волевые: 1. познавательные затруднения 2. самооценка деятельности и коррекция 3. прогнозирование будущей деятельности 4. информирование об обязательных результатах обучения  5. рефлексия поведения социальные: 1. развитие желания быть полезным 2. побуждение подражать сильной личности 3. создание ситуации взаимопомощи 4. поиск контактов и сотрудничества 5. заинтересованность в результатах коллетивной работы 6. взаимопроверка, рецензирование  </vt:lpstr>
      <vt:lpstr>Презентация PowerPoint</vt:lpstr>
      <vt:lpstr>- Словесные (рассказ, лекция, беседа) - наглядные и практические (презентации, игры, работа в группах, картины и т.д.) - репродуктивные и поисковые (создание проблемных ситуаций) - метод самостоятельной учебной работы или под руководством учителя (рефераты, сообщения, эссе, исследовательские и творческие проекты)  Например: - Эпиграф (поможет актуализировать тему урока)  - мозговой штурм, мозговая атака - метод творческих заданий - стикер (можно использовать вместо оценок) - поощрение и наказание </vt:lpstr>
      <vt:lpstr>Презентация PowerPoint</vt:lpstr>
      <vt:lpstr>1. Анализ и систематизация ошибок , выполнение работы над ошибками.  2.  Стимуляция вопросов со стороны учащихся. 3. Рациональная система упражнений.  4. Деление заданий на части. 5. Проговаривание, комментирование, систематическое повторение.  6. Индивидуальные задания. 7. Групповые задания (работа в парах и группах).  8. Использование карточек, схем, опорных таблиц, алгоритмов, средств интернета и др.</vt:lpstr>
      <vt:lpstr>                                Приёмы и способы мотивации:  • Использование эпиграфов, девизов на уроке • Использование репродукций, аудио- и видеозаписей • Выставки работ учащихся • Конкурсы, викторины, соревнования, игры… • Ситуация успеха • Работа с родителями • Оформление кабинета • Внеклассная и внеурочная деятельность • Исследовательская и проектная деятельность • Поощрение • Использование ИКТ • Лицейский журнал «Карусель» Инсценировки, рисование в нейросети и самостоятельно, индивидуальные и творческие проекты, работа с разными источниками …   </vt:lpstr>
      <vt:lpstr>Приёмы мотивации</vt:lpstr>
      <vt:lpstr>Технология визуализации понятий и смыслов.  Работа с текстами.  Создание авторских анимированных учебных роликов как новая форма освоения учебной информации.</vt:lpstr>
      <vt:lpstr>Синквейн (с французского — «стихотворение, состоящее из пяти строк») — это форма свободного творчества, которая осуществляется по определённым правилам. Написание синквейна требует от учащегося умения находить в учебном материале наиболее существенные учебные элементы, делать заключение и выражать всё это в кратких выражениях. </vt:lpstr>
      <vt:lpstr>Презентация PowerPoint</vt:lpstr>
      <vt:lpstr>Даймонд –   это стихотворная форма из семи строк, первая и последняя из которых — понятия с противоположным значением. Учащимся необходимо применить приёмы логического мышления: анализ, синтез, абстракцию, обобщение, конкретизацию.</vt:lpstr>
      <vt:lpstr>Строчка 1 — тема (существительное). Строчка 2 — определение (два прилагательных или причастия). Строчка 3 — действие (три глагола или деепричастия). Строчка 4 — четыре слова, причём два из них характеризуют первое существительное, а два — контрастное ему понятие, завершающее даймонд. 5 и 6 строки – характеристики к последнему слову Строчка 5 — действие (три глагола или деепричастия). Строчка 6 — определение (два прилагательных или причастия). Строчка 7 — тема (существительное).</vt:lpstr>
      <vt:lpstr>Презентация PowerPoint</vt:lpstr>
      <vt:lpstr>Неправда,       Грязная,сильная, Очерняет, использует, обманывает. Даже самая маленькая страшна. ЛОЖЬ. </vt:lpstr>
      <vt:lpstr>Презентация PowerPoint</vt:lpstr>
      <vt:lpstr>Презентация PowerPoint</vt:lpstr>
      <vt:lpstr>-   Чётко поставленная цель; -   Создание проблемной ситуации; -   необычная форма обучения; -   творческий характер учебно-познавательной   деятельности; -   постоянный анализ жизненных ситуаций, жизненный опыт ученика; -   проектно-исследовательская деятельность; -   эмоциональное воздействие + юмор; -   дифференцированное обучение.</vt:lpstr>
      <vt:lpstr>Оценка уроков по мотивационным признакам</vt:lpstr>
      <vt:lpstr>Презентация PowerPoint</vt:lpstr>
      <vt:lpstr>Повышение мотивации учащихся происходит вследствие: 1. посильности заданий для каждого ученика 2. возможности обсуждения заданий и высказывания собственного мнения 3. внедрения диалоговой формы работы при выполнении заданий с учетом индивидуальных особенностей ученика 4. одновременного слухового и зрительного восприятия материала 5. привлечения личного опыта учащихся 6. поощрения и советов по проблемным вопросам 7. рефлексии.</vt:lpstr>
      <vt:lpstr>Рекомендации учителю по формированию мотивационной сферы</vt:lpstr>
      <vt:lpstr>- и работа учителя, направленная на эффективность урока,  - и работа учителя по адаптации учащихся, - и работа по формированию учебной мотивации, - это использование учителем педагогических технологий, современных методов и приёмов, способствующих повышению интереса к знаниям. В основе всего этого – компетентность учителя! А компетентность – это интегративная характеристика, определяющая сформированные способности (умения) учителя результативно действовать в различных ситуациях.    </vt:lpstr>
      <vt:lpstr>Презентация PowerPoint</vt:lpstr>
      <vt:lpstr>Хочу                Могу                               знаю              </vt:lpstr>
    </vt:vector>
  </TitlesOfParts>
  <Company>KSK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Правительство Санкт-Петербурга Комитет по образованию Государственное бюджетное общеобразовательное учреждение лицей №470 Калининского района Санкт-Петербурга 195220, Санкт-Петербург, ул.Бутлерова, д.22, литер А Тел./факс (812) 535-07-94 ИНН 7804139157  ОГРН 1027802497304  КПП 780401001</dc:title>
  <dc:creator>Andrey</dc:creator>
  <cp:lastModifiedBy>Andrey</cp:lastModifiedBy>
  <cp:revision>26</cp:revision>
  <dcterms:created xsi:type="dcterms:W3CDTF">2024-03-09T09:26:25Z</dcterms:created>
  <dcterms:modified xsi:type="dcterms:W3CDTF">2024-03-09T16:46:54Z</dcterms:modified>
</cp:coreProperties>
</file>